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75" r:id="rId3"/>
    <p:sldId id="259" r:id="rId4"/>
    <p:sldId id="268" r:id="rId5"/>
    <p:sldId id="258" r:id="rId6"/>
    <p:sldId id="260" r:id="rId7"/>
    <p:sldId id="261" r:id="rId8"/>
    <p:sldId id="282" r:id="rId9"/>
    <p:sldId id="263" r:id="rId10"/>
    <p:sldId id="284" r:id="rId11"/>
    <p:sldId id="262" r:id="rId12"/>
    <p:sldId id="266" r:id="rId13"/>
    <p:sldId id="265" r:id="rId14"/>
    <p:sldId id="269" r:id="rId15"/>
    <p:sldId id="271" r:id="rId16"/>
    <p:sldId id="270" r:id="rId17"/>
    <p:sldId id="267" r:id="rId18"/>
    <p:sldId id="285" r:id="rId19"/>
    <p:sldId id="286" r:id="rId20"/>
    <p:sldId id="287" r:id="rId21"/>
    <p:sldId id="272" r:id="rId22"/>
    <p:sldId id="274" r:id="rId23"/>
    <p:sldId id="278" r:id="rId24"/>
    <p:sldId id="279" r:id="rId25"/>
    <p:sldId id="280" r:id="rId26"/>
    <p:sldId id="273" r:id="rId27"/>
    <p:sldId id="276" r:id="rId28"/>
    <p:sldId id="277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8" autoAdjust="0"/>
    <p:restoredTop sz="94660"/>
  </p:normalViewPr>
  <p:slideViewPr>
    <p:cSldViewPr snapToGrid="0">
      <p:cViewPr varScale="1">
        <p:scale>
          <a:sx n="71" d="100"/>
          <a:sy n="71" d="100"/>
        </p:scale>
        <p:origin x="200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7FEF3-D0FB-4EAB-80A2-9F78C31D8D7D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9CA84-54DE-493B-8C7F-A2BC7B39ED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681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E395-7E22-BEDE-BC01-4B0268D57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16EFE-E011-5798-87A5-1DD37D19F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CC62F-7A86-795D-09FC-38353743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5DCD-ACAE-4861-928A-56A257DED25E}" type="datetime1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FEF65-6F35-0718-C426-213DAEF6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145CC-F599-9783-952E-034EC8C5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674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3805D-24E9-938C-8604-942F5B90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4B158-262F-0800-E738-0578B38A0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1F21C-C2ED-DC2F-5E66-0F4DC990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9FF-DD9C-4424-9A47-7492C808B7B1}" type="datetime1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BC329-8A38-470C-9564-156B8708C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EB6C-1F2D-4236-6114-1FA89F1A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09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7D203-E342-E63C-F22F-47947D89A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3FEE7-EF56-B340-62C5-82467E22E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9F738-07B1-C7A8-64FA-4A858A92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8C4E-ECBB-4531-93BE-AC9E4504FCEB}" type="datetime1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88C77-0164-1245-656F-DE3A7534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165DD-4C10-A14B-795B-00E11A651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52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E9314-EA7F-CDB6-B0CC-EEEA890C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EF68-FC4B-4DE3-A549-9703CE598562}" type="datetime1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9F31-DC42-2A26-34C4-EF045925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DFE7-D149-F69A-EBBD-EB8E4EC0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39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ACE1-0030-3CF1-2418-F098E8B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FF926-D4E4-41FC-33BC-F9BCC08EE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84A2A-EC2B-D8E9-8AF4-0A31F876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FD1D-9741-4AD5-A2B1-0BF1FC426073}" type="datetime1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AAEAE-4778-A4AD-733B-D168ECC2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FF84A-ABAC-3A03-0E9D-C9F42689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51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DD81-C36B-C528-7EDC-E46C6410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6D73F-7B41-C334-8A71-F7D38862F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71DCC-2A7C-0BD3-6395-F1B7D4798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614B3-740A-7927-582C-60DDED6F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2FF9-8B2B-4B6A-976C-B32B83CADB6E}" type="datetime1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BF934-CCF4-AC1A-FC21-E9A796BA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581AC-74F0-E28A-6393-CA31F142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65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B3D8-CEFD-41B8-DB1C-76192EE4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0164E-196A-E5AD-1314-421395C6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3BD8B-E464-B815-C4AC-3B878ABCC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60C39-0F6E-91BD-D2C3-9A3F64EB1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EE2BB-320A-B70D-677F-A045F7C4C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78AA5-1B24-F9FD-D033-7299B6E5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0BEE-AC4D-49FC-A46B-0928B0CD1AA9}" type="datetime1">
              <a:rPr lang="en-GB" smtClean="0"/>
              <a:t>30/05/2024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9DD39A-687B-6771-226F-E758E55A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6CAFB-6A36-56AF-1631-F032D2EE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93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7C7F-4511-C573-3187-1849ED89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7CE23-5527-F3C2-6AAA-7EA96C27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0F87-6722-4A8F-8081-3DF3F80BDA13}" type="datetime1">
              <a:rPr lang="en-GB" smtClean="0"/>
              <a:t>30/05/2024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0AD71-4EF6-F993-D65C-6078744A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53E0B-FEBF-6E85-868E-47019210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600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F4473-792E-1082-0869-880AC03C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6BA8-36DC-413E-8D39-73B430BC97F0}" type="datetime1">
              <a:rPr lang="en-GB" smtClean="0"/>
              <a:t>30/05/2024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8847F-6889-1BE0-ACF7-20D3FA54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4C9B-7E24-C51B-B46C-A6B6E233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60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0E1C-9488-239F-859B-29F99004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492E8-936E-E92F-B010-806F3D334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0C8DE-F093-1BAD-5532-ACF910E80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C3125-C39B-B497-D00B-CD0A3B1A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F815-0855-473E-8614-8D572FFFB80B}" type="datetime1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A7F5D-6CCE-AE53-AB19-2B7020BE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1194D-C547-E55E-209F-2A0DDE99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46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9807-3520-C19A-A191-73668AA1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237BB6-2112-DFE1-A995-9CC5A0A78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D18A3-F3A8-8930-28F8-CF316C17E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5721D-E632-73B7-AB72-A1A6BDF9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4702-A527-4D20-9349-AAE7CE5C13CE}" type="datetime1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751F4-5726-2265-4A0C-0C5F2AB7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EA08E-CA4F-831F-8880-090D78891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54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BE560-BB24-C6DE-4F57-63D69635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B6B29-187B-D1E5-3669-35E84686C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44E7-DE23-FFDE-7EF0-D31D46F98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AFB8B-9ED5-4374-AC76-D7050578F85B}" type="datetime1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1C3D9-49DC-130E-0228-B3C861355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FEE3E-FAF9-5F5E-9096-1EACC4762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1511C-314D-4765-8DD7-D1FA47AFC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59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scc.s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10" Type="http://schemas.openxmlformats.org/officeDocument/2006/relationships/image" Target="../media/image53.tif"/><Relationship Id="rId4" Type="http://schemas.openxmlformats.org/officeDocument/2006/relationships/image" Target="../media/image47.jpg"/><Relationship Id="rId9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CC090B-3C14-F16E-3119-D55B8EF69C23}"/>
              </a:ext>
            </a:extLst>
          </p:cNvPr>
          <p:cNvSpPr txBox="1"/>
          <p:nvPr/>
        </p:nvSpPr>
        <p:spPr>
          <a:xfrm>
            <a:off x="2999475" y="1219200"/>
            <a:ext cx="587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 dirty="0"/>
              <a:t>Workshop: the DH&amp;HML package</a:t>
            </a:r>
            <a:endParaRPr lang="en-GB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19B16-0703-5973-2E8C-431C2D13ED0C}"/>
              </a:ext>
            </a:extLst>
          </p:cNvPr>
          <p:cNvSpPr txBox="1"/>
          <p:nvPr/>
        </p:nvSpPr>
        <p:spPr>
          <a:xfrm>
            <a:off x="2999474" y="2917370"/>
            <a:ext cx="73577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Chuhong Lin, PhD.</a:t>
            </a:r>
          </a:p>
          <a:p>
            <a:endParaRPr lang="en-SG" dirty="0"/>
          </a:p>
          <a:p>
            <a:r>
              <a:rPr lang="en-SG" dirty="0"/>
              <a:t>Research Fellow</a:t>
            </a:r>
          </a:p>
          <a:p>
            <a:endParaRPr lang="en-SG" dirty="0"/>
          </a:p>
          <a:p>
            <a:r>
              <a:rPr lang="en-SG" dirty="0"/>
              <a:t>School of Chemistry, Chemical Engineering and Biotechnology, Nanyang Technological University, </a:t>
            </a:r>
            <a:r>
              <a:rPr lang="en-SG" dirty="0" err="1"/>
              <a:t>Sinagpore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C34FD-4E8A-DD53-7FE3-65927B9E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438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B61373-9B5E-743F-E47A-6D3AA58E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10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51331-17F1-DFA5-991F-3704A77B2A0C}"/>
              </a:ext>
            </a:extLst>
          </p:cNvPr>
          <p:cNvSpPr txBox="1"/>
          <p:nvPr/>
        </p:nvSpPr>
        <p:spPr>
          <a:xfrm>
            <a:off x="229941" y="260348"/>
            <a:ext cx="2906245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/>
              <a:t>Training data collection</a:t>
            </a:r>
            <a:endParaRPr lang="en-GB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28170-E326-C0BE-2CD4-0BA08A195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 b="6546"/>
          <a:stretch/>
        </p:blipFill>
        <p:spPr>
          <a:xfrm>
            <a:off x="8231823" y="562984"/>
            <a:ext cx="1379827" cy="1758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26873-C1DB-5C97-01A7-41FE640BC74F}"/>
              </a:ext>
            </a:extLst>
          </p:cNvPr>
          <p:cNvSpPr txBox="1"/>
          <p:nvPr/>
        </p:nvSpPr>
        <p:spPr>
          <a:xfrm>
            <a:off x="9589247" y="888310"/>
            <a:ext cx="2602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DFT computation:</a:t>
            </a:r>
          </a:p>
          <a:p>
            <a:pPr algn="ctr"/>
            <a:r>
              <a:rPr lang="el-GR" sz="2000" dirty="0">
                <a:latin typeface="Corbel" panose="020B0503020204020204" pitchFamily="34" charset="0"/>
              </a:rPr>
              <a:t>Δ</a:t>
            </a:r>
            <a:r>
              <a:rPr lang="en-SG" sz="2000" i="1" dirty="0">
                <a:latin typeface="Corbel" panose="020B0503020204020204" pitchFamily="34" charset="0"/>
              </a:rPr>
              <a:t>E</a:t>
            </a:r>
            <a:r>
              <a:rPr lang="en-SG" sz="2000" baseline="-25000" dirty="0">
                <a:latin typeface="Corbel" panose="020B0503020204020204" pitchFamily="34" charset="0"/>
              </a:rPr>
              <a:t>ads</a:t>
            </a:r>
            <a:endParaRPr lang="en-SG" sz="2000" dirty="0"/>
          </a:p>
          <a:p>
            <a:pPr algn="ctr"/>
            <a:r>
              <a:rPr lang="en-SG" sz="2000" dirty="0"/>
              <a:t>+</a:t>
            </a:r>
          </a:p>
          <a:p>
            <a:pPr algn="ctr"/>
            <a:r>
              <a:rPr lang="en-SG" sz="2000" dirty="0"/>
              <a:t>optimised structure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F3529-3E83-8298-6DE5-6F52DA307D93}"/>
              </a:ext>
            </a:extLst>
          </p:cNvPr>
          <p:cNvSpPr txBox="1"/>
          <p:nvPr/>
        </p:nvSpPr>
        <p:spPr>
          <a:xfrm>
            <a:off x="199227" y="2968761"/>
            <a:ext cx="5113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As many variables as possible (Generality) 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C668-BFCE-48C8-B4E5-362A8D20227E}"/>
              </a:ext>
            </a:extLst>
          </p:cNvPr>
          <p:cNvSpPr txBox="1"/>
          <p:nvPr/>
        </p:nvSpPr>
        <p:spPr>
          <a:xfrm>
            <a:off x="5827700" y="2968761"/>
            <a:ext cx="4488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As less calculation as possible (Cost) 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EB46E-3DFD-4A99-1106-DBAA753F5EE7}"/>
              </a:ext>
            </a:extLst>
          </p:cNvPr>
          <p:cNvSpPr txBox="1"/>
          <p:nvPr/>
        </p:nvSpPr>
        <p:spPr>
          <a:xfrm>
            <a:off x="2536405" y="2383431"/>
            <a:ext cx="3656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Pt-M bimetallic nanoclusters</a:t>
            </a:r>
            <a:endParaRPr lang="en-GB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F4AB5-359A-0D22-3124-7AFC525F35D7}"/>
              </a:ext>
            </a:extLst>
          </p:cNvPr>
          <p:cNvSpPr txBox="1"/>
          <p:nvPr/>
        </p:nvSpPr>
        <p:spPr>
          <a:xfrm>
            <a:off x="229941" y="2385434"/>
            <a:ext cx="1851789" cy="40011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SG" sz="2000" dirty="0"/>
              <a:t>Material space</a:t>
            </a:r>
            <a:endParaRPr lang="en-GB" sz="20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F74A3F-67E3-C3B5-2EFA-77B45996AF58}"/>
              </a:ext>
            </a:extLst>
          </p:cNvPr>
          <p:cNvGrpSpPr/>
          <p:nvPr/>
        </p:nvGrpSpPr>
        <p:grpSpPr>
          <a:xfrm>
            <a:off x="229941" y="3490858"/>
            <a:ext cx="10086488" cy="3230617"/>
            <a:chOff x="229941" y="3490858"/>
            <a:chExt cx="10086488" cy="3230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764ADE-A3EA-8B62-CAAF-9BFBA0807792}"/>
                </a:ext>
              </a:extLst>
            </p:cNvPr>
            <p:cNvGrpSpPr/>
            <p:nvPr/>
          </p:nvGrpSpPr>
          <p:grpSpPr>
            <a:xfrm>
              <a:off x="229941" y="3490858"/>
              <a:ext cx="6335600" cy="3230617"/>
              <a:chOff x="3351735" y="3516690"/>
              <a:chExt cx="5877940" cy="297560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E5130B6-D95B-D38A-936A-F9C5C27C8D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66"/>
              <a:stretch/>
            </p:blipFill>
            <p:spPr>
              <a:xfrm>
                <a:off x="3358313" y="3516690"/>
                <a:ext cx="5804214" cy="1116859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5F80183-835D-BDE5-EA4C-A1F015921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8" r="2828"/>
              <a:stretch/>
            </p:blipFill>
            <p:spPr>
              <a:xfrm>
                <a:off x="7153314" y="4967448"/>
                <a:ext cx="878728" cy="105528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6E4A5E7-83F6-C598-4368-E7EA6CE92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15" b="20748"/>
              <a:stretch/>
            </p:blipFill>
            <p:spPr>
              <a:xfrm>
                <a:off x="6100756" y="4971091"/>
                <a:ext cx="945793" cy="903934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5E4D13B-A668-79CB-F844-9DCC3F780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83" b="4283"/>
              <a:stretch/>
            </p:blipFill>
            <p:spPr>
              <a:xfrm>
                <a:off x="8109280" y="4964187"/>
                <a:ext cx="1032106" cy="1055288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CBC93A-76E7-FBF2-F06B-3D79E92E2AF8}"/>
                  </a:ext>
                </a:extLst>
              </p:cNvPr>
              <p:cNvSpPr txBox="1"/>
              <p:nvPr/>
            </p:nvSpPr>
            <p:spPr>
              <a:xfrm>
                <a:off x="6132234" y="5891104"/>
                <a:ext cx="934871" cy="531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26" dirty="0"/>
                  <a:t>CUBO</a:t>
                </a:r>
              </a:p>
              <a:p>
                <a:r>
                  <a:rPr lang="en-US" sz="1426" dirty="0"/>
                  <a:t>55 atoms</a:t>
                </a:r>
                <a:endParaRPr lang="en-GB" sz="1426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6F462C-C6CD-5755-F6B1-66FC22E5B1BB}"/>
                  </a:ext>
                </a:extLst>
              </p:cNvPr>
              <p:cNvSpPr txBox="1"/>
              <p:nvPr/>
            </p:nvSpPr>
            <p:spPr>
              <a:xfrm>
                <a:off x="7236542" y="5898753"/>
                <a:ext cx="934871" cy="531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26" dirty="0"/>
                  <a:t>DEC</a:t>
                </a:r>
              </a:p>
              <a:p>
                <a:r>
                  <a:rPr lang="en-US" sz="1426" dirty="0"/>
                  <a:t>55 atoms</a:t>
                </a:r>
                <a:endParaRPr lang="en-GB" sz="1426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31CFC0E-BB82-381E-AF8E-1B68FA9062DD}"/>
                  </a:ext>
                </a:extLst>
              </p:cNvPr>
              <p:cNvSpPr/>
              <p:nvPr/>
            </p:nvSpPr>
            <p:spPr>
              <a:xfrm>
                <a:off x="6085445" y="4670111"/>
                <a:ext cx="3055939" cy="1822180"/>
              </a:xfrm>
              <a:prstGeom prst="rect">
                <a:avLst/>
              </a:prstGeom>
              <a:noFill/>
              <a:ln>
                <a:solidFill>
                  <a:srgbClr val="7C90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4" dirty="0"/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740829F-5C9F-7902-17CA-DAC0C30B8E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63" t="30624" r="42289" b="37923"/>
              <a:stretch/>
            </p:blipFill>
            <p:spPr>
              <a:xfrm>
                <a:off x="3432772" y="5037196"/>
                <a:ext cx="664002" cy="66517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EA8D1340-EA7E-BA28-62DF-A7E803B95B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75" t="34522" r="32391" b="36245"/>
              <a:stretch/>
            </p:blipFill>
            <p:spPr>
              <a:xfrm rot="16200000">
                <a:off x="4290941" y="5006018"/>
                <a:ext cx="678009" cy="72378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A8D574C8-DD01-5078-0BED-F01AB94E4E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38" t="8838" r="17889" b="62701"/>
              <a:stretch/>
            </p:blipFill>
            <p:spPr>
              <a:xfrm>
                <a:off x="5146604" y="5075105"/>
                <a:ext cx="825627" cy="598194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14FAAFE-2DAF-746F-F1C2-EF48CA036D6C}"/>
                  </a:ext>
                </a:extLst>
              </p:cNvPr>
              <p:cNvSpPr txBox="1"/>
              <p:nvPr/>
            </p:nvSpPr>
            <p:spPr>
              <a:xfrm>
                <a:off x="3494704" y="5855872"/>
                <a:ext cx="671940" cy="531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26" dirty="0"/>
                  <a:t>4-fold (100)</a:t>
                </a:r>
                <a:endParaRPr lang="en-GB" sz="1426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4E63FF-6772-2ECB-573A-84A7571B6175}"/>
                  </a:ext>
                </a:extLst>
              </p:cNvPr>
              <p:cNvSpPr txBox="1"/>
              <p:nvPr/>
            </p:nvSpPr>
            <p:spPr>
              <a:xfrm>
                <a:off x="4349020" y="5842510"/>
                <a:ext cx="780163" cy="531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26" dirty="0"/>
                  <a:t>3-fold</a:t>
                </a:r>
              </a:p>
              <a:p>
                <a:r>
                  <a:rPr lang="en-US" sz="1426" dirty="0"/>
                  <a:t>(111)</a:t>
                </a:r>
                <a:endParaRPr lang="en-GB" sz="1426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84E957A-16E5-D80B-2A58-47BDA76DFBC5}"/>
                  </a:ext>
                </a:extLst>
              </p:cNvPr>
              <p:cNvSpPr txBox="1"/>
              <p:nvPr/>
            </p:nvSpPr>
            <p:spPr>
              <a:xfrm>
                <a:off x="5149828" y="5838607"/>
                <a:ext cx="843501" cy="531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26" dirty="0"/>
                  <a:t>2-atoms</a:t>
                </a:r>
              </a:p>
              <a:p>
                <a:r>
                  <a:rPr lang="en-US" sz="1426" dirty="0"/>
                  <a:t>edge</a:t>
                </a:r>
                <a:endParaRPr lang="en-GB" sz="1426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B85BF88-A9B9-A6F4-33CE-E5907145E1D5}"/>
                  </a:ext>
                </a:extLst>
              </p:cNvPr>
              <p:cNvSpPr/>
              <p:nvPr/>
            </p:nvSpPr>
            <p:spPr>
              <a:xfrm>
                <a:off x="3351735" y="4673164"/>
                <a:ext cx="2663273" cy="1819127"/>
              </a:xfrm>
              <a:prstGeom prst="rect">
                <a:avLst/>
              </a:prstGeom>
              <a:noFill/>
              <a:ln>
                <a:solidFill>
                  <a:srgbClr val="7C90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4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1DFB65E-AE07-4510-BE2F-41AC49E7B3AF}"/>
                  </a:ext>
                </a:extLst>
              </p:cNvPr>
              <p:cNvSpPr txBox="1"/>
              <p:nvPr/>
            </p:nvSpPr>
            <p:spPr>
              <a:xfrm>
                <a:off x="6140492" y="4691377"/>
                <a:ext cx="2988534" cy="311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26" dirty="0"/>
                  <a:t>Nanoparticle morphologies (global) 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509160-EEE9-8363-9B53-0388AB4174CF}"/>
                  </a:ext>
                </a:extLst>
              </p:cNvPr>
              <p:cNvSpPr txBox="1"/>
              <p:nvPr/>
            </p:nvSpPr>
            <p:spPr>
              <a:xfrm>
                <a:off x="3968685" y="4674308"/>
                <a:ext cx="1660668" cy="311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26" dirty="0"/>
                  <a:t>Active site (local)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D0ED20D-3D86-7641-E9C1-15D58A951E8B}"/>
                  </a:ext>
                </a:extLst>
              </p:cNvPr>
              <p:cNvSpPr txBox="1"/>
              <p:nvPr/>
            </p:nvSpPr>
            <p:spPr>
              <a:xfrm>
                <a:off x="8172077" y="5879872"/>
                <a:ext cx="1057598" cy="531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26" dirty="0"/>
                  <a:t>OCT</a:t>
                </a:r>
              </a:p>
              <a:p>
                <a:r>
                  <a:rPr lang="en-US" sz="1426" dirty="0"/>
                  <a:t>44 atoms</a:t>
                </a:r>
                <a:endParaRPr lang="en-GB" sz="1426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AB5BC51-EC58-9E6E-41E5-F6CE7E690731}"/>
                </a:ext>
              </a:extLst>
            </p:cNvPr>
            <p:cNvGrpSpPr/>
            <p:nvPr/>
          </p:nvGrpSpPr>
          <p:grpSpPr>
            <a:xfrm>
              <a:off x="6734367" y="3841970"/>
              <a:ext cx="3582062" cy="2586953"/>
              <a:chOff x="6734367" y="3841970"/>
              <a:chExt cx="3582062" cy="25869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15A01C-18FD-9251-3C5B-28F875EC1D6E}"/>
                  </a:ext>
                </a:extLst>
              </p:cNvPr>
              <p:cNvSpPr txBox="1"/>
              <p:nvPr/>
            </p:nvSpPr>
            <p:spPr>
              <a:xfrm>
                <a:off x="6734369" y="3841970"/>
                <a:ext cx="24480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2000" dirty="0"/>
                  <a:t>Composition</a:t>
                </a:r>
                <a:endParaRPr lang="en-GB" sz="20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2BF170-9C37-E751-4FAB-D9858F9695A0}"/>
                  </a:ext>
                </a:extLst>
              </p:cNvPr>
              <p:cNvSpPr txBox="1"/>
              <p:nvPr/>
            </p:nvSpPr>
            <p:spPr>
              <a:xfrm>
                <a:off x="6734369" y="4279339"/>
                <a:ext cx="35820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2000" dirty="0"/>
                  <a:t>Active site geometry</a:t>
                </a:r>
                <a:endParaRPr lang="en-GB" sz="20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E0314E-B54F-D62F-FF39-9087A998A91C}"/>
                  </a:ext>
                </a:extLst>
              </p:cNvPr>
              <p:cNvSpPr txBox="1"/>
              <p:nvPr/>
            </p:nvSpPr>
            <p:spPr>
              <a:xfrm>
                <a:off x="6734367" y="4716708"/>
                <a:ext cx="14359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2000" dirty="0"/>
                  <a:t>Facet</a:t>
                </a:r>
                <a:endParaRPr lang="en-GB" sz="20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49AFA3-39A8-2D49-8C6F-71238C28FA85}"/>
                  </a:ext>
                </a:extLst>
              </p:cNvPr>
              <p:cNvSpPr txBox="1"/>
              <p:nvPr/>
            </p:nvSpPr>
            <p:spPr>
              <a:xfrm>
                <a:off x="6734369" y="5154077"/>
                <a:ext cx="34099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285750" indent="-285750">
                  <a:buFont typeface="Arial" panose="020B0604020202020204" pitchFamily="34" charset="0"/>
                  <a:buChar char="•"/>
                  <a:defRPr sz="2000"/>
                </a:lvl1pPr>
              </a:lstStyle>
              <a:p>
                <a:r>
                  <a:rPr lang="en-SG" dirty="0"/>
                  <a:t>Coordination environment</a:t>
                </a:r>
                <a:endParaRPr lang="en-GB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3EE0018-CC44-5600-572D-637C687273FD}"/>
                  </a:ext>
                </a:extLst>
              </p:cNvPr>
              <p:cNvSpPr txBox="1"/>
              <p:nvPr/>
            </p:nvSpPr>
            <p:spPr>
              <a:xfrm>
                <a:off x="6734367" y="5591446"/>
                <a:ext cx="2336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2000" dirty="0"/>
                  <a:t>Morphology</a:t>
                </a:r>
                <a:endParaRPr lang="en-GB" sz="2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789BC9-293E-FFA7-5E6C-80BDE4085DE0}"/>
                  </a:ext>
                </a:extLst>
              </p:cNvPr>
              <p:cNvSpPr txBox="1"/>
              <p:nvPr/>
            </p:nvSpPr>
            <p:spPr>
              <a:xfrm>
                <a:off x="6734367" y="6028813"/>
                <a:ext cx="125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2000" dirty="0"/>
                  <a:t>Size</a:t>
                </a:r>
                <a:endParaRPr lang="en-GB" sz="2000" dirty="0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E8A1DE6-1BAA-7E6F-7828-616C9524925E}"/>
              </a:ext>
            </a:extLst>
          </p:cNvPr>
          <p:cNvSpPr txBox="1"/>
          <p:nvPr/>
        </p:nvSpPr>
        <p:spPr>
          <a:xfrm>
            <a:off x="161896" y="761715"/>
            <a:ext cx="619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Use the adsorption energy of toluene as an example.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A5A81F-DB32-E054-9150-939D08CAE590}"/>
              </a:ext>
            </a:extLst>
          </p:cNvPr>
          <p:cNvSpPr txBox="1"/>
          <p:nvPr/>
        </p:nvSpPr>
        <p:spPr>
          <a:xfrm>
            <a:off x="157330" y="1241484"/>
            <a:ext cx="6219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Single adsorbate </a:t>
            </a:r>
            <a:r>
              <a:rPr lang="en-SG" sz="2000" dirty="0">
                <a:sym typeface="Wingdings" panose="05000000000000000000" pitchFamily="2" charset="2"/>
              </a:rPr>
              <a:t> easier to build an accurate model</a:t>
            </a:r>
            <a:endParaRPr lang="en-SG" sz="2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44C067-2441-0DD6-648E-C1F59E653CEF}"/>
              </a:ext>
            </a:extLst>
          </p:cNvPr>
          <p:cNvSpPr txBox="1"/>
          <p:nvPr/>
        </p:nvSpPr>
        <p:spPr>
          <a:xfrm>
            <a:off x="132619" y="1724742"/>
            <a:ext cx="8081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Toluene </a:t>
            </a:r>
            <a:r>
              <a:rPr lang="en-SG" sz="2000" dirty="0">
                <a:sym typeface="Wingdings" panose="05000000000000000000" pitchFamily="2" charset="2"/>
              </a:rPr>
              <a:t> </a:t>
            </a:r>
            <a:r>
              <a:rPr lang="en-SG" sz="2000" dirty="0"/>
              <a:t>the most important intermediate (selectivity and reactivity)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39E1E130-F264-361C-A3E8-1E0C3DC0D54B}"/>
              </a:ext>
            </a:extLst>
          </p:cNvPr>
          <p:cNvSpPr/>
          <p:nvPr/>
        </p:nvSpPr>
        <p:spPr>
          <a:xfrm>
            <a:off x="8231824" y="516138"/>
            <a:ext cx="3883876" cy="2197180"/>
          </a:xfrm>
          <a:prstGeom prst="roundRect">
            <a:avLst>
              <a:gd name="adj" fmla="val 1050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A8E87B-7F6B-CFDE-6D74-A87583FD8C60}"/>
              </a:ext>
            </a:extLst>
          </p:cNvPr>
          <p:cNvSpPr txBox="1"/>
          <p:nvPr/>
        </p:nvSpPr>
        <p:spPr>
          <a:xfrm>
            <a:off x="8976961" y="149075"/>
            <a:ext cx="248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TOL adsorbed on Pt</a:t>
            </a:r>
            <a:r>
              <a:rPr lang="en-SG" baseline="-25000" dirty="0"/>
              <a:t>55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9C7E08-7270-55BF-6145-9C440ABC7DA4}"/>
                  </a:ext>
                </a:extLst>
              </p:cNvPr>
              <p:cNvSpPr txBox="1"/>
              <p:nvPr/>
            </p:nvSpPr>
            <p:spPr>
              <a:xfrm>
                <a:off x="8364838" y="2330860"/>
                <a:ext cx="3707682" cy="303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ads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TOL</m:t>
                          </m:r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@</m:t>
                          </m:r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Pt</m:t>
                          </m:r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TOLgas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Pt</m:t>
                          </m:r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9C7E08-7270-55BF-6145-9C440ABC7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838" y="2330860"/>
                <a:ext cx="3707682" cy="303160"/>
              </a:xfrm>
              <a:prstGeom prst="rect">
                <a:avLst/>
              </a:prstGeom>
              <a:blipFill>
                <a:blip r:embed="rId10"/>
                <a:stretch>
                  <a:fillRect l="-822" r="-164" b="-26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45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 animBg="1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584E833-BD3D-ECB5-0C5F-F0F37834C52E}"/>
              </a:ext>
            </a:extLst>
          </p:cNvPr>
          <p:cNvSpPr txBox="1"/>
          <p:nvPr/>
        </p:nvSpPr>
        <p:spPr>
          <a:xfrm>
            <a:off x="303872" y="161633"/>
            <a:ext cx="1872307" cy="40011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SG" sz="2000" dirty="0"/>
              <a:t>Data collection</a:t>
            </a:r>
            <a:endParaRPr lang="en-GB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CFA3ED-1954-BC35-8BC7-BC60998082C6}"/>
              </a:ext>
            </a:extLst>
          </p:cNvPr>
          <p:cNvSpPr txBox="1"/>
          <p:nvPr/>
        </p:nvSpPr>
        <p:spPr>
          <a:xfrm>
            <a:off x="225552" y="743734"/>
            <a:ext cx="1168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1) Manually sampling over the high-dimensional material space, e.g. 5 compositions * 5 site geometry *...</a:t>
            </a:r>
            <a:endParaRPr lang="en-GB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5562F3-3354-F2EE-F4F9-185A5CE5C0A4}"/>
              </a:ext>
            </a:extLst>
          </p:cNvPr>
          <p:cNvSpPr txBox="1"/>
          <p:nvPr/>
        </p:nvSpPr>
        <p:spPr>
          <a:xfrm>
            <a:off x="203972" y="1674535"/>
            <a:ext cx="8971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2) Active learning: </a:t>
            </a:r>
            <a:r>
              <a:rPr lang="en-US" sz="2000" dirty="0"/>
              <a:t>efficient mapping over the high-dimensional material space</a:t>
            </a:r>
          </a:p>
          <a:p>
            <a:endParaRPr lang="en-GB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930CD2-8F96-66E7-E5B5-5EEC5B5A60C2}"/>
              </a:ext>
            </a:extLst>
          </p:cNvPr>
          <p:cNvSpPr txBox="1"/>
          <p:nvPr/>
        </p:nvSpPr>
        <p:spPr>
          <a:xfrm>
            <a:off x="477062" y="1173852"/>
            <a:ext cx="11186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Empirical data sampling design: using our chemical knowledge to decide the weight of each variable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919E94-51F2-7A7A-7810-D794A780F051}"/>
              </a:ext>
            </a:extLst>
          </p:cNvPr>
          <p:cNvGrpSpPr/>
          <p:nvPr/>
        </p:nvGrpSpPr>
        <p:grpSpPr>
          <a:xfrm>
            <a:off x="6543621" y="5277437"/>
            <a:ext cx="4095865" cy="973079"/>
            <a:chOff x="6729452" y="2969759"/>
            <a:chExt cx="4095865" cy="97307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F587197-9ACC-8C02-1E7A-6E688DB1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0181" y="3216339"/>
              <a:ext cx="3387278" cy="6774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8A905B-7985-A57F-1D10-2714B4B34E30}"/>
                </a:ext>
              </a:extLst>
            </p:cNvPr>
            <p:cNvSpPr txBox="1"/>
            <p:nvPr/>
          </p:nvSpPr>
          <p:spPr>
            <a:xfrm>
              <a:off x="6834624" y="2969759"/>
              <a:ext cx="2804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MAE: mean absolute error</a:t>
              </a:r>
              <a:endParaRPr lang="en-GB" dirty="0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026445E2-0330-272C-D506-355C645043F1}"/>
                </a:ext>
              </a:extLst>
            </p:cNvPr>
            <p:cNvSpPr/>
            <p:nvPr/>
          </p:nvSpPr>
          <p:spPr>
            <a:xfrm>
              <a:off x="6729452" y="2975439"/>
              <a:ext cx="4095865" cy="9673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DE8E8E1-E6D5-0608-E524-B8260EA4B4C6}"/>
              </a:ext>
            </a:extLst>
          </p:cNvPr>
          <p:cNvGrpSpPr/>
          <p:nvPr/>
        </p:nvGrpSpPr>
        <p:grpSpPr>
          <a:xfrm>
            <a:off x="6580812" y="2971775"/>
            <a:ext cx="5064049" cy="2112339"/>
            <a:chOff x="6729452" y="4084080"/>
            <a:chExt cx="5064049" cy="211233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89C56C-EA22-6269-5B4F-3A4D2027556F}"/>
                </a:ext>
              </a:extLst>
            </p:cNvPr>
            <p:cNvSpPr txBox="1"/>
            <p:nvPr/>
          </p:nvSpPr>
          <p:spPr>
            <a:xfrm>
              <a:off x="6834624" y="4156370"/>
              <a:ext cx="4095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Uncertainty: Uncertainty of a prediction</a:t>
              </a:r>
              <a:endParaRPr lang="en-GB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E6B77D-1D78-4729-47D4-9F20FDD38A04}"/>
                </a:ext>
              </a:extLst>
            </p:cNvPr>
            <p:cNvSpPr/>
            <p:nvPr/>
          </p:nvSpPr>
          <p:spPr>
            <a:xfrm>
              <a:off x="6870181" y="4811684"/>
              <a:ext cx="1401345" cy="905265"/>
            </a:xfrm>
            <a:custGeom>
              <a:avLst/>
              <a:gdLst>
                <a:gd name="connsiteX0" fmla="*/ 0 w 1584960"/>
                <a:gd name="connsiteY0" fmla="*/ 975820 h 1001946"/>
                <a:gd name="connsiteX1" fmla="*/ 435429 w 1584960"/>
                <a:gd name="connsiteY1" fmla="*/ 827774 h 1001946"/>
                <a:gd name="connsiteX2" fmla="*/ 740229 w 1584960"/>
                <a:gd name="connsiteY2" fmla="*/ 460 h 1001946"/>
                <a:gd name="connsiteX3" fmla="*/ 1088571 w 1584960"/>
                <a:gd name="connsiteY3" fmla="*/ 714563 h 1001946"/>
                <a:gd name="connsiteX4" fmla="*/ 1584960 w 1584960"/>
                <a:gd name="connsiteY4" fmla="*/ 1001946 h 100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960" h="1001946">
                  <a:moveTo>
                    <a:pt x="0" y="975820"/>
                  </a:moveTo>
                  <a:cubicBezTo>
                    <a:pt x="156029" y="983077"/>
                    <a:pt x="312058" y="990334"/>
                    <a:pt x="435429" y="827774"/>
                  </a:cubicBezTo>
                  <a:cubicBezTo>
                    <a:pt x="558800" y="665214"/>
                    <a:pt x="631372" y="19328"/>
                    <a:pt x="740229" y="460"/>
                  </a:cubicBezTo>
                  <a:cubicBezTo>
                    <a:pt x="849086" y="-18408"/>
                    <a:pt x="947783" y="547649"/>
                    <a:pt x="1088571" y="714563"/>
                  </a:cubicBezTo>
                  <a:cubicBezTo>
                    <a:pt x="1229360" y="881477"/>
                    <a:pt x="1407160" y="941711"/>
                    <a:pt x="1584960" y="100194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5DA71D-1CBE-30EE-EE61-C222506211D4}"/>
                </a:ext>
              </a:extLst>
            </p:cNvPr>
            <p:cNvSpPr txBox="1"/>
            <p:nvPr/>
          </p:nvSpPr>
          <p:spPr>
            <a:xfrm>
              <a:off x="8277331" y="4596323"/>
              <a:ext cx="351617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~ Confidence interval of a normal distribution</a:t>
              </a:r>
            </a:p>
            <a:p>
              <a:endParaRPr lang="en-SG" dirty="0"/>
            </a:p>
            <a:p>
              <a:r>
                <a:rPr lang="en-SG" dirty="0"/>
                <a:t>Higher uncertainty </a:t>
              </a:r>
              <a:r>
                <a:rPr lang="en-SG" dirty="0">
                  <a:sym typeface="Wingdings" panose="05000000000000000000" pitchFamily="2" charset="2"/>
                </a:rPr>
                <a:t> add the new data to the training dataset</a:t>
              </a:r>
              <a:endParaRPr lang="en-GB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210F5B3-0C05-90DA-9EEC-50DDD44E3EDA}"/>
                </a:ext>
              </a:extLst>
            </p:cNvPr>
            <p:cNvCxnSpPr>
              <a:cxnSpLocks/>
            </p:cNvCxnSpPr>
            <p:nvPr/>
          </p:nvCxnSpPr>
          <p:spPr>
            <a:xfrm>
              <a:off x="7526961" y="4596323"/>
              <a:ext cx="0" cy="1120626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DE7BA1F-F7DF-10C1-61A1-37692281E0B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744" y="4596323"/>
              <a:ext cx="0" cy="1120626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9F9D1D7-0FDF-CE51-9AE5-820097428C37}"/>
                </a:ext>
              </a:extLst>
            </p:cNvPr>
            <p:cNvCxnSpPr/>
            <p:nvPr/>
          </p:nvCxnSpPr>
          <p:spPr>
            <a:xfrm>
              <a:off x="7570853" y="5647780"/>
              <a:ext cx="344008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1C4969-3168-A35E-4B1C-F38CF3EE0D3D}"/>
                </a:ext>
              </a:extLst>
            </p:cNvPr>
            <p:cNvSpPr txBox="1"/>
            <p:nvPr/>
          </p:nvSpPr>
          <p:spPr>
            <a:xfrm>
              <a:off x="6803344" y="5695051"/>
              <a:ext cx="1318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uncertainty</a:t>
              </a:r>
              <a:endParaRPr lang="en-GB" dirty="0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90FAABD-4879-719F-CE0A-BD12FABC7B1B}"/>
                </a:ext>
              </a:extLst>
            </p:cNvPr>
            <p:cNvSpPr/>
            <p:nvPr/>
          </p:nvSpPr>
          <p:spPr>
            <a:xfrm>
              <a:off x="6729452" y="4084080"/>
              <a:ext cx="5064049" cy="2112339"/>
            </a:xfrm>
            <a:prstGeom prst="roundRect">
              <a:avLst>
                <a:gd name="adj" fmla="val 759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C6ACA-BF5C-0F0C-8235-BD7D9471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11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56F34-9394-DFE3-E25C-99A5F9E0C360}"/>
              </a:ext>
            </a:extLst>
          </p:cNvPr>
          <p:cNvSpPr txBox="1"/>
          <p:nvPr/>
        </p:nvSpPr>
        <p:spPr>
          <a:xfrm>
            <a:off x="1099728" y="5484093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Data with high uncertainty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67630F-9F4E-8E7B-F1EA-40CE18F193CF}"/>
              </a:ext>
            </a:extLst>
          </p:cNvPr>
          <p:cNvGrpSpPr/>
          <p:nvPr/>
        </p:nvGrpSpPr>
        <p:grpSpPr>
          <a:xfrm>
            <a:off x="1373219" y="2947345"/>
            <a:ext cx="2587812" cy="859653"/>
            <a:chOff x="1373219" y="2947345"/>
            <a:chExt cx="2587812" cy="8596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58E772-BB11-DA44-6A9B-297F2D3FBF82}"/>
                </a:ext>
              </a:extLst>
            </p:cNvPr>
            <p:cNvSpPr txBox="1"/>
            <p:nvPr/>
          </p:nvSpPr>
          <p:spPr>
            <a:xfrm>
              <a:off x="1552514" y="3318260"/>
              <a:ext cx="2228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Training data pool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B22A2-2EAC-986C-AFB5-35B4495CE2F2}"/>
                </a:ext>
              </a:extLst>
            </p:cNvPr>
            <p:cNvSpPr/>
            <p:nvPr/>
          </p:nvSpPr>
          <p:spPr>
            <a:xfrm>
              <a:off x="1373219" y="3250721"/>
              <a:ext cx="2587812" cy="556277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C293AF-0EAF-F90F-20E7-5CE04C6A365C}"/>
                </a:ext>
              </a:extLst>
            </p:cNvPr>
            <p:cNvCxnSpPr>
              <a:stCxn id="3" idx="2"/>
              <a:endCxn id="12" idx="0"/>
            </p:cNvCxnSpPr>
            <p:nvPr/>
          </p:nvCxnSpPr>
          <p:spPr>
            <a:xfrm>
              <a:off x="2667125" y="2947345"/>
              <a:ext cx="0" cy="30337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29389AE-4066-F9CD-559E-886E3DD14AD9}"/>
              </a:ext>
            </a:extLst>
          </p:cNvPr>
          <p:cNvGrpSpPr/>
          <p:nvPr/>
        </p:nvGrpSpPr>
        <p:grpSpPr>
          <a:xfrm>
            <a:off x="1619903" y="3806998"/>
            <a:ext cx="2097177" cy="698146"/>
            <a:chOff x="1619903" y="3806998"/>
            <a:chExt cx="2097177" cy="6981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64936E-5DD7-6999-073A-11865BACD72F}"/>
                </a:ext>
              </a:extLst>
            </p:cNvPr>
            <p:cNvSpPr txBox="1"/>
            <p:nvPr/>
          </p:nvSpPr>
          <p:spPr>
            <a:xfrm>
              <a:off x="1619903" y="4105034"/>
              <a:ext cx="2097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ML model (GPR)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06067F-AC1F-B1FC-2F3B-251BDAC399B8}"/>
                </a:ext>
              </a:extLst>
            </p:cNvPr>
            <p:cNvCxnSpPr>
              <a:stCxn id="12" idx="2"/>
              <a:endCxn id="9" idx="0"/>
            </p:cNvCxnSpPr>
            <p:nvPr/>
          </p:nvCxnSpPr>
          <p:spPr>
            <a:xfrm>
              <a:off x="2667125" y="3806998"/>
              <a:ext cx="1367" cy="29803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2CE4B44-D27E-F2C8-5A44-4B712D9A7EA0}"/>
              </a:ext>
            </a:extLst>
          </p:cNvPr>
          <p:cNvGrpSpPr/>
          <p:nvPr/>
        </p:nvGrpSpPr>
        <p:grpSpPr>
          <a:xfrm>
            <a:off x="1619903" y="4505144"/>
            <a:ext cx="2093843" cy="696802"/>
            <a:chOff x="1619903" y="4505144"/>
            <a:chExt cx="2093843" cy="6968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F1BEB-B687-0337-14BC-1D319805C989}"/>
                </a:ext>
              </a:extLst>
            </p:cNvPr>
            <p:cNvSpPr txBox="1"/>
            <p:nvPr/>
          </p:nvSpPr>
          <p:spPr>
            <a:xfrm>
              <a:off x="1619903" y="4801836"/>
              <a:ext cx="2093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New testing data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386D761-0D98-782A-6DE4-6BBDF6775410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 flipH="1">
              <a:off x="2666825" y="4505144"/>
              <a:ext cx="1667" cy="29669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4FF50C-B211-369C-1962-01401EE2742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2666824" y="5201946"/>
            <a:ext cx="1" cy="28214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537C41A-708A-5676-7811-E84CF0D14763}"/>
              </a:ext>
            </a:extLst>
          </p:cNvPr>
          <p:cNvCxnSpPr>
            <a:stCxn id="11" idx="1"/>
            <a:endCxn id="12" idx="1"/>
          </p:cNvCxnSpPr>
          <p:nvPr/>
        </p:nvCxnSpPr>
        <p:spPr>
          <a:xfrm rot="10800000" flipH="1">
            <a:off x="1099727" y="3528860"/>
            <a:ext cx="273491" cy="2155288"/>
          </a:xfrm>
          <a:prstGeom prst="bentConnector3">
            <a:avLst>
              <a:gd name="adj1" fmla="val -83586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CADCF6-58BD-4409-AA96-75F05B369F39}"/>
              </a:ext>
            </a:extLst>
          </p:cNvPr>
          <p:cNvSpPr txBox="1"/>
          <p:nvPr/>
        </p:nvSpPr>
        <p:spPr>
          <a:xfrm>
            <a:off x="4135960" y="446882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MAE &lt; 0.15 eV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9BF07C-981A-5E21-756B-DD655DB70516}"/>
              </a:ext>
            </a:extLst>
          </p:cNvPr>
          <p:cNvCxnSpPr>
            <a:stCxn id="9" idx="3"/>
            <a:endCxn id="26" idx="1"/>
          </p:cNvCxnSpPr>
          <p:nvPr/>
        </p:nvCxnSpPr>
        <p:spPr>
          <a:xfrm>
            <a:off x="3717080" y="4305089"/>
            <a:ext cx="418880" cy="34840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DA1408-5D9D-7146-BB45-D4D80A39BADC}"/>
              </a:ext>
            </a:extLst>
          </p:cNvPr>
          <p:cNvCxnSpPr>
            <a:stCxn id="10" idx="3"/>
            <a:endCxn id="26" idx="1"/>
          </p:cNvCxnSpPr>
          <p:nvPr/>
        </p:nvCxnSpPr>
        <p:spPr>
          <a:xfrm flipV="1">
            <a:off x="3713746" y="4653490"/>
            <a:ext cx="422214" cy="34840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B764D8-5E64-91A6-9A70-BD546421AA5B}"/>
              </a:ext>
            </a:extLst>
          </p:cNvPr>
          <p:cNvGrpSpPr/>
          <p:nvPr/>
        </p:nvGrpSpPr>
        <p:grpSpPr>
          <a:xfrm>
            <a:off x="1000342" y="2543563"/>
            <a:ext cx="2993717" cy="403782"/>
            <a:chOff x="1000342" y="2543563"/>
            <a:chExt cx="2993717" cy="4037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C21692-661C-40EB-FAB5-0036298961BA}"/>
                </a:ext>
              </a:extLst>
            </p:cNvPr>
            <p:cNvSpPr txBox="1"/>
            <p:nvPr/>
          </p:nvSpPr>
          <p:spPr>
            <a:xfrm>
              <a:off x="1340191" y="2547235"/>
              <a:ext cx="2653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Initial data collection</a:t>
              </a:r>
              <a:endParaRPr lang="en-GB" sz="2000" dirty="0"/>
            </a:p>
          </p:txBody>
        </p:sp>
        <p:pic>
          <p:nvPicPr>
            <p:cNvPr id="32" name="Graphic 31" descr="Marker with solid fill">
              <a:extLst>
                <a:ext uri="{FF2B5EF4-FFF2-40B4-BE49-F238E27FC236}">
                  <a16:creationId xmlns:a16="http://schemas.microsoft.com/office/drawing/2014/main" id="{AD88555D-5283-A056-1CC2-6F42C728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342" y="2543563"/>
              <a:ext cx="403782" cy="403782"/>
            </a:xfrm>
            <a:prstGeom prst="rect">
              <a:avLst/>
            </a:prstGeom>
          </p:spPr>
        </p:pic>
      </p:grpSp>
      <p:pic>
        <p:nvPicPr>
          <p:cNvPr id="34" name="Graphic 33" descr="Marker with solid fill">
            <a:extLst>
              <a:ext uri="{FF2B5EF4-FFF2-40B4-BE49-F238E27FC236}">
                <a16:creationId xmlns:a16="http://schemas.microsoft.com/office/drawing/2014/main" id="{4FB6D3DF-7159-211B-FD21-68CB5DC4C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2427" y="4451599"/>
            <a:ext cx="403782" cy="40378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DF53764-F962-596E-107C-D91471386ECE}"/>
              </a:ext>
            </a:extLst>
          </p:cNvPr>
          <p:cNvGrpSpPr/>
          <p:nvPr/>
        </p:nvGrpSpPr>
        <p:grpSpPr>
          <a:xfrm>
            <a:off x="6580812" y="2290651"/>
            <a:ext cx="4095865" cy="479077"/>
            <a:chOff x="6729452" y="3463761"/>
            <a:chExt cx="4095865" cy="4790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8CCCC3-DDCF-AABD-0C96-6BE6B58FCA44}"/>
                </a:ext>
              </a:extLst>
            </p:cNvPr>
            <p:cNvSpPr txBox="1"/>
            <p:nvPr/>
          </p:nvSpPr>
          <p:spPr>
            <a:xfrm>
              <a:off x="6832990" y="3511846"/>
              <a:ext cx="3916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GPR: Gaussian Process Regression</a:t>
              </a:r>
              <a:endParaRPr lang="en-GB" dirty="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4102839-5A9C-A19C-F337-0ABA74C6A4AD}"/>
                </a:ext>
              </a:extLst>
            </p:cNvPr>
            <p:cNvSpPr/>
            <p:nvPr/>
          </p:nvSpPr>
          <p:spPr>
            <a:xfrm>
              <a:off x="6729452" y="3463761"/>
              <a:ext cx="4095865" cy="4790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CF2F68A-D474-D53B-10F8-F31F375DAC14}"/>
              </a:ext>
            </a:extLst>
          </p:cNvPr>
          <p:cNvSpPr txBox="1"/>
          <p:nvPr/>
        </p:nvSpPr>
        <p:spPr>
          <a:xfrm>
            <a:off x="198755" y="443250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DFT</a:t>
            </a:r>
          </a:p>
        </p:txBody>
      </p:sp>
    </p:spTree>
    <p:extLst>
      <p:ext uri="{BB962C8B-B14F-4D97-AF65-F5344CB8AC3E}">
        <p14:creationId xmlns:p14="http://schemas.microsoft.com/office/powerpoint/2010/main" val="316458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11" grpId="0"/>
      <p:bldP spid="26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E7515AC-6851-0AE9-F2AE-DDFCFC4AEEB3}"/>
              </a:ext>
            </a:extLst>
          </p:cNvPr>
          <p:cNvGrpSpPr/>
          <p:nvPr/>
        </p:nvGrpSpPr>
        <p:grpSpPr>
          <a:xfrm>
            <a:off x="310270" y="1410779"/>
            <a:ext cx="2746439" cy="3344102"/>
            <a:chOff x="426722" y="2711840"/>
            <a:chExt cx="3260124" cy="38034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E10B02-42F9-8AEA-710A-0DFBFD4B6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722" y="2711840"/>
              <a:ext cx="3260124" cy="3803479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C46240-993D-DF41-DE1E-8591E66D29C1}"/>
                </a:ext>
              </a:extLst>
            </p:cNvPr>
            <p:cNvSpPr txBox="1"/>
            <p:nvPr/>
          </p:nvSpPr>
          <p:spPr>
            <a:xfrm>
              <a:off x="511847" y="2711840"/>
              <a:ext cx="1823057" cy="420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SG" b="1" dirty="0"/>
                <a:t>ML folder        </a:t>
              </a:r>
              <a:endParaRPr lang="en-GB" b="1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D36E4EE-94C7-2337-79F0-B45618540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01"/>
          <a:stretch/>
        </p:blipFill>
        <p:spPr>
          <a:xfrm>
            <a:off x="3995928" y="1371594"/>
            <a:ext cx="2398405" cy="299140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305BE5-A648-F59F-0618-F5BC0535563F}"/>
              </a:ext>
            </a:extLst>
          </p:cNvPr>
          <p:cNvGrpSpPr/>
          <p:nvPr/>
        </p:nvGrpSpPr>
        <p:grpSpPr>
          <a:xfrm>
            <a:off x="163447" y="1907178"/>
            <a:ext cx="3668324" cy="3857187"/>
            <a:chOff x="163447" y="1907178"/>
            <a:chExt cx="3668324" cy="385718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FF86D48-1502-C40C-3FD9-F4EB2C5C0848}"/>
                </a:ext>
              </a:extLst>
            </p:cNvPr>
            <p:cNvSpPr/>
            <p:nvPr/>
          </p:nvSpPr>
          <p:spPr>
            <a:xfrm>
              <a:off x="163447" y="1958598"/>
              <a:ext cx="1972877" cy="4292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2123D82-404E-7405-7333-CD8B933C6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3147" y="1907178"/>
              <a:ext cx="1548624" cy="19158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39136A-A567-DEF0-C4F9-7753CE9536C5}"/>
                </a:ext>
              </a:extLst>
            </p:cNvPr>
            <p:cNvSpPr txBox="1"/>
            <p:nvPr/>
          </p:nvSpPr>
          <p:spPr>
            <a:xfrm>
              <a:off x="261779" y="4841035"/>
              <a:ext cx="29977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err="1"/>
                <a:t>Data_DFT</a:t>
              </a:r>
              <a:r>
                <a:rPr lang="en-SG" dirty="0"/>
                <a:t> folder stores all the DFT calculated data in the MCH-TOL project.</a:t>
              </a:r>
              <a:endParaRPr lang="en-GB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CEB542-98DC-C92F-44D7-F4F1530483E2}"/>
              </a:ext>
            </a:extLst>
          </p:cNvPr>
          <p:cNvGrpSpPr/>
          <p:nvPr/>
        </p:nvGrpSpPr>
        <p:grpSpPr>
          <a:xfrm>
            <a:off x="3912580" y="361670"/>
            <a:ext cx="5013706" cy="5760263"/>
            <a:chOff x="3912580" y="361670"/>
            <a:chExt cx="5013706" cy="57602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B49240-22FA-F56E-2061-9DC9C720C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2619" y="361670"/>
              <a:ext cx="1983667" cy="576026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2219E7-A641-1CA0-0878-5C59C364A027}"/>
                </a:ext>
              </a:extLst>
            </p:cNvPr>
            <p:cNvSpPr/>
            <p:nvPr/>
          </p:nvSpPr>
          <p:spPr>
            <a:xfrm>
              <a:off x="3995928" y="3753395"/>
              <a:ext cx="2274243" cy="348343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3C8C7B-ED44-AAF1-A15A-3E06647BBEA1}"/>
                </a:ext>
              </a:extLst>
            </p:cNvPr>
            <p:cNvSpPr txBox="1"/>
            <p:nvPr/>
          </p:nvSpPr>
          <p:spPr>
            <a:xfrm>
              <a:off x="3912580" y="4466335"/>
              <a:ext cx="2579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RandomDopedPt55 folder stores 131 pairs of data.</a:t>
              </a:r>
              <a:endParaRPr lang="en-GB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963481-80F2-30B9-4CFD-7BD90299FC15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6270171" y="3241802"/>
              <a:ext cx="672448" cy="6516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5B808CB-5AA9-4A68-0423-02588771A685}"/>
              </a:ext>
            </a:extLst>
          </p:cNvPr>
          <p:cNvSpPr txBox="1"/>
          <p:nvPr/>
        </p:nvSpPr>
        <p:spPr>
          <a:xfrm>
            <a:off x="162214" y="276454"/>
            <a:ext cx="6232119" cy="83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SG" sz="2000" dirty="0"/>
              <a:t>DFT calculation: Quantum ESPRESSO</a:t>
            </a:r>
          </a:p>
          <a:p>
            <a:pPr>
              <a:lnSpc>
                <a:spcPct val="125000"/>
              </a:lnSpc>
            </a:pPr>
            <a:r>
              <a:rPr lang="en-SG" sz="2000" dirty="0"/>
              <a:t>Structure file: .</a:t>
            </a:r>
            <a:r>
              <a:rPr lang="en-SG" sz="2000" dirty="0" err="1"/>
              <a:t>xyz</a:t>
            </a:r>
            <a:r>
              <a:rPr lang="en-SG" sz="2000" dirty="0"/>
              <a:t> file </a:t>
            </a:r>
            <a:r>
              <a:rPr lang="en-SG" sz="2000" dirty="0">
                <a:sym typeface="Wingdings" panose="05000000000000000000" pitchFamily="2" charset="2"/>
              </a:rPr>
              <a:t> easy to operate by MATLAB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DE4AEF-F76C-957B-7C55-EE11550E87C6}"/>
              </a:ext>
            </a:extLst>
          </p:cNvPr>
          <p:cNvGrpSpPr/>
          <p:nvPr/>
        </p:nvGrpSpPr>
        <p:grpSpPr>
          <a:xfrm>
            <a:off x="8699863" y="756362"/>
            <a:ext cx="3117336" cy="991740"/>
            <a:chOff x="8699863" y="756362"/>
            <a:chExt cx="3117336" cy="9917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3A05E4-6B74-A70B-F0F4-505F8A355A92}"/>
                </a:ext>
              </a:extLst>
            </p:cNvPr>
            <p:cNvSpPr txBox="1"/>
            <p:nvPr/>
          </p:nvSpPr>
          <p:spPr>
            <a:xfrm>
              <a:off x="9074332" y="1076551"/>
              <a:ext cx="274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 err="1"/>
                <a:t>index_name</a:t>
              </a:r>
              <a:r>
                <a:rPr lang="en-SG" dirty="0"/>
                <a:t> of the </a:t>
              </a:r>
              <a:r>
                <a:rPr lang="en-SG" dirty="0" err="1"/>
                <a:t>NC.xyz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9A1618-479B-CB55-0195-04A31335A1E6}"/>
                </a:ext>
              </a:extLst>
            </p:cNvPr>
            <p:cNvSpPr txBox="1"/>
            <p:nvPr/>
          </p:nvSpPr>
          <p:spPr>
            <a:xfrm>
              <a:off x="9074332" y="756362"/>
              <a:ext cx="19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Bare nanoclusters</a:t>
              </a:r>
              <a:endParaRPr lang="en-GB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07E1C3-E643-53DF-8173-26A724DB9C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99863" y="819229"/>
              <a:ext cx="374469" cy="12179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192FFFC-C27B-FE26-58CD-46E35AC7F2CE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8699863" y="941028"/>
              <a:ext cx="374469" cy="387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310C2A-82E2-AFF5-D13E-69CB2C19F7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9863" y="941028"/>
              <a:ext cx="374469" cy="8070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FC5CDCA-7E21-9BF3-318E-03B4C93AC328}"/>
              </a:ext>
            </a:extLst>
          </p:cNvPr>
          <p:cNvSpPr txBox="1"/>
          <p:nvPr/>
        </p:nvSpPr>
        <p:spPr>
          <a:xfrm>
            <a:off x="9163306" y="2282337"/>
            <a:ext cx="213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TOL adsorbed nanoclusters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236CFE-4B53-72E0-F7E7-469975178720}"/>
              </a:ext>
            </a:extLst>
          </p:cNvPr>
          <p:cNvGrpSpPr/>
          <p:nvPr/>
        </p:nvGrpSpPr>
        <p:grpSpPr>
          <a:xfrm>
            <a:off x="8559865" y="2025272"/>
            <a:ext cx="2215436" cy="1230146"/>
            <a:chOff x="8559865" y="2025272"/>
            <a:chExt cx="2215436" cy="12301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42E1E3-BDF5-3A4C-08E6-DA6C0858A01C}"/>
                </a:ext>
              </a:extLst>
            </p:cNvPr>
            <p:cNvSpPr txBox="1"/>
            <p:nvPr/>
          </p:nvSpPr>
          <p:spPr>
            <a:xfrm>
              <a:off x="9189098" y="2886086"/>
              <a:ext cx="1586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 err="1"/>
                <a:t>index_TOL.xyz</a:t>
              </a:r>
              <a:endParaRPr lang="en-GB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683A19-CEFF-1C2D-413F-78AF11B88EE2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 flipV="1">
              <a:off x="8685395" y="2025272"/>
              <a:ext cx="477911" cy="58023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3A4768-9726-A15C-F109-34D6CC271FBF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 flipV="1">
              <a:off x="8559865" y="2526402"/>
              <a:ext cx="603441" cy="7910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81C8832-517C-AAEB-C197-A2AC16D8E602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8685395" y="2605503"/>
              <a:ext cx="477911" cy="36263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6E24DC2-F507-0144-F88E-BA546E47472D}"/>
              </a:ext>
            </a:extLst>
          </p:cNvPr>
          <p:cNvSpPr txBox="1"/>
          <p:nvPr/>
        </p:nvSpPr>
        <p:spPr>
          <a:xfrm>
            <a:off x="9014396" y="4886165"/>
            <a:ext cx="3053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data in the </a:t>
            </a:r>
            <a:r>
              <a:rPr lang="en-SG" dirty="0" err="1"/>
              <a:t>Data_DFT</a:t>
            </a:r>
            <a:r>
              <a:rPr lang="en-SG" dirty="0"/>
              <a:t> folder are collected by manual sampling, not by active learning. 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EC46F-6663-F8D6-BE6C-40BFE03F3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2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938C36-CBB4-FE94-045F-C780CDE8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1" y="3082560"/>
            <a:ext cx="7446098" cy="2608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35300-AE13-B220-446C-97FAA2C6539F}"/>
              </a:ext>
            </a:extLst>
          </p:cNvPr>
          <p:cNvSpPr txBox="1"/>
          <p:nvPr/>
        </p:nvSpPr>
        <p:spPr>
          <a:xfrm>
            <a:off x="201670" y="201078"/>
            <a:ext cx="222201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/>
              <a:t>Feature selection</a:t>
            </a:r>
            <a:endParaRPr lang="en-GB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CFFEB-0B5E-F743-341E-8F55D7358C89}"/>
              </a:ext>
            </a:extLst>
          </p:cNvPr>
          <p:cNvSpPr txBox="1"/>
          <p:nvPr/>
        </p:nvSpPr>
        <p:spPr>
          <a:xfrm>
            <a:off x="523887" y="6014991"/>
            <a:ext cx="8350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What atomic properties affect the adsorption energy most significantly?   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7D631-3C31-44CB-37F5-39FC15021BA4}"/>
              </a:ext>
            </a:extLst>
          </p:cNvPr>
          <p:cNvSpPr txBox="1"/>
          <p:nvPr/>
        </p:nvSpPr>
        <p:spPr>
          <a:xfrm>
            <a:off x="514328" y="2453932"/>
            <a:ext cx="993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1) </a:t>
            </a:r>
            <a:r>
              <a:rPr lang="en-SG" sz="2000" b="1" dirty="0"/>
              <a:t>Physics-inspired</a:t>
            </a:r>
            <a:r>
              <a:rPr lang="en-SG" sz="2000" dirty="0"/>
              <a:t> feature selection: determining features based on our understanding </a:t>
            </a:r>
            <a:endParaRPr lang="en-GB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50DC79-160A-82ED-AD79-86C3FD114726}"/>
              </a:ext>
            </a:extLst>
          </p:cNvPr>
          <p:cNvGrpSpPr/>
          <p:nvPr/>
        </p:nvGrpSpPr>
        <p:grpSpPr>
          <a:xfrm>
            <a:off x="4212080" y="736243"/>
            <a:ext cx="2640189" cy="1349492"/>
            <a:chOff x="4212080" y="736243"/>
            <a:chExt cx="2640189" cy="13494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15F54F-D96D-A0BB-8678-68C7FE097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2" b="6546"/>
            <a:stretch/>
          </p:blipFill>
          <p:spPr>
            <a:xfrm>
              <a:off x="4212080" y="736243"/>
              <a:ext cx="1059045" cy="13494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0C84B-BC56-22E2-FC25-3E30BC451581}"/>
                </a:ext>
              </a:extLst>
            </p:cNvPr>
            <p:cNvSpPr txBox="1"/>
            <p:nvPr/>
          </p:nvSpPr>
          <p:spPr>
            <a:xfrm>
              <a:off x="6076094" y="1237699"/>
              <a:ext cx="776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000" b="1" dirty="0">
                  <a:latin typeface="+mj-lt"/>
                </a:rPr>
                <a:t>Δ</a:t>
              </a:r>
              <a:r>
                <a:rPr lang="en-SG" sz="2000" b="1" i="1" dirty="0">
                  <a:latin typeface="+mj-lt"/>
                </a:rPr>
                <a:t>E</a:t>
              </a:r>
              <a:r>
                <a:rPr lang="en-SG" sz="2000" b="1" baseline="-25000" dirty="0">
                  <a:latin typeface="+mj-lt"/>
                </a:rPr>
                <a:t>ads</a:t>
              </a:r>
              <a:endParaRPr lang="en-GB" sz="2000" b="1" dirty="0">
                <a:latin typeface="+mj-lt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0A9AAE7-B059-EA77-80C1-5D8F11664316}"/>
                </a:ext>
              </a:extLst>
            </p:cNvPr>
            <p:cNvSpPr/>
            <p:nvPr/>
          </p:nvSpPr>
          <p:spPr>
            <a:xfrm>
              <a:off x="5624557" y="1268477"/>
              <a:ext cx="387924" cy="369332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8676BA-07CB-7A0F-E67E-F03E08332B21}"/>
                </a:ext>
              </a:extLst>
            </p:cNvPr>
            <p:cNvSpPr txBox="1"/>
            <p:nvPr/>
          </p:nvSpPr>
          <p:spPr>
            <a:xfrm>
              <a:off x="5529657" y="755702"/>
              <a:ext cx="514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ML</a:t>
              </a:r>
              <a:endParaRPr lang="en-GB" sz="2000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EC781508-7213-CA3A-E319-5F3603777E22}"/>
              </a:ext>
            </a:extLst>
          </p:cNvPr>
          <p:cNvSpPr/>
          <p:nvPr/>
        </p:nvSpPr>
        <p:spPr>
          <a:xfrm>
            <a:off x="3946226" y="585216"/>
            <a:ext cx="1616420" cy="172216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77A67-CAB6-033C-2EB6-55C9BF57045E}"/>
              </a:ext>
            </a:extLst>
          </p:cNvPr>
          <p:cNvSpPr txBox="1"/>
          <p:nvPr/>
        </p:nvSpPr>
        <p:spPr>
          <a:xfrm>
            <a:off x="516330" y="1009652"/>
            <a:ext cx="339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How to present this structure by a vector of numbers?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B5A60B-1527-50BF-487B-978C9FA0CB69}"/>
              </a:ext>
            </a:extLst>
          </p:cNvPr>
          <p:cNvGrpSpPr/>
          <p:nvPr/>
        </p:nvGrpSpPr>
        <p:grpSpPr>
          <a:xfrm>
            <a:off x="7010400" y="401132"/>
            <a:ext cx="4518034" cy="1906249"/>
            <a:chOff x="7010400" y="401132"/>
            <a:chExt cx="4518034" cy="190624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525DF0-2D0D-B2F8-AA5A-086DF008A181}"/>
                </a:ext>
              </a:extLst>
            </p:cNvPr>
            <p:cNvSpPr txBox="1"/>
            <p:nvPr/>
          </p:nvSpPr>
          <p:spPr>
            <a:xfrm>
              <a:off x="7132239" y="401133"/>
              <a:ext cx="4396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Requirement of features/descriptors</a:t>
              </a:r>
              <a:endParaRPr lang="en-GB" sz="2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B3493E-863A-B5C8-3992-7F64D75439D9}"/>
                </a:ext>
              </a:extLst>
            </p:cNvPr>
            <p:cNvSpPr txBox="1"/>
            <p:nvPr/>
          </p:nvSpPr>
          <p:spPr>
            <a:xfrm>
              <a:off x="7211458" y="748606"/>
              <a:ext cx="22417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000" i="0" dirty="0">
                  <a:solidFill>
                    <a:srgbClr val="0D0D0D"/>
                  </a:solidFill>
                  <a:effectLst/>
                  <a:latin typeface="+mj-lt"/>
                </a:rPr>
                <a:t>Relevance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10B0AD-071E-2E8D-BB8C-627570C51BE0}"/>
                </a:ext>
              </a:extLst>
            </p:cNvPr>
            <p:cNvSpPr txBox="1"/>
            <p:nvPr/>
          </p:nvSpPr>
          <p:spPr>
            <a:xfrm>
              <a:off x="7211458" y="1122659"/>
              <a:ext cx="22417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000" i="0" dirty="0">
                  <a:solidFill>
                    <a:srgbClr val="0D0D0D"/>
                  </a:solidFill>
                  <a:effectLst/>
                  <a:latin typeface="+mj-lt"/>
                </a:rPr>
                <a:t>Uniqueness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6B3B37-2D6E-56E7-C10E-06101024ED6C}"/>
                </a:ext>
              </a:extLst>
            </p:cNvPr>
            <p:cNvSpPr txBox="1"/>
            <p:nvPr/>
          </p:nvSpPr>
          <p:spPr>
            <a:xfrm>
              <a:off x="7211458" y="1496712"/>
              <a:ext cx="22417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000" i="0" dirty="0">
                  <a:solidFill>
                    <a:srgbClr val="0D0D0D"/>
                  </a:solidFill>
                  <a:effectLst/>
                  <a:latin typeface="+mj-lt"/>
                </a:rPr>
                <a:t>Simplicity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009B89-0F1E-0CCE-6141-34140EC29B4A}"/>
                </a:ext>
              </a:extLst>
            </p:cNvPr>
            <p:cNvSpPr txBox="1"/>
            <p:nvPr/>
          </p:nvSpPr>
          <p:spPr>
            <a:xfrm>
              <a:off x="7214914" y="1870765"/>
              <a:ext cx="36089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/>
                <a:t>Generalization Ability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0EFF28D-F88D-EDFC-BA36-89571464D4BC}"/>
                </a:ext>
              </a:extLst>
            </p:cNvPr>
            <p:cNvSpPr/>
            <p:nvPr/>
          </p:nvSpPr>
          <p:spPr>
            <a:xfrm>
              <a:off x="7010400" y="401132"/>
              <a:ext cx="4396195" cy="1906249"/>
            </a:xfrm>
            <a:prstGeom prst="roundRect">
              <a:avLst>
                <a:gd name="adj" fmla="val 9580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1DCB396-68D4-A7C2-F390-0E2508B8CDA6}"/>
              </a:ext>
            </a:extLst>
          </p:cNvPr>
          <p:cNvSpPr txBox="1"/>
          <p:nvPr/>
        </p:nvSpPr>
        <p:spPr>
          <a:xfrm>
            <a:off x="8614950" y="3605501"/>
            <a:ext cx="2738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dirty="0"/>
              <a:t>Better explainability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FA016A-A10B-7E66-F593-184B6D5A6340}"/>
              </a:ext>
            </a:extLst>
          </p:cNvPr>
          <p:cNvSpPr txBox="1"/>
          <p:nvPr/>
        </p:nvSpPr>
        <p:spPr>
          <a:xfrm>
            <a:off x="8610600" y="4176290"/>
            <a:ext cx="274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dirty="0"/>
              <a:t>Smaller dataset size requested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B62F-F863-33E0-C58E-2ADF43B9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9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8" grpId="0" animBg="1"/>
      <p:bldP spid="19" grpId="0"/>
      <p:bldP spid="32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38FCEE-18C2-4FAC-65E1-D5D0296BC259}"/>
              </a:ext>
            </a:extLst>
          </p:cNvPr>
          <p:cNvSpPr txBox="1"/>
          <p:nvPr/>
        </p:nvSpPr>
        <p:spPr>
          <a:xfrm>
            <a:off x="153547" y="263401"/>
            <a:ext cx="105057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dirty="0"/>
              <a:t>Physics-inspired feature selection: knowledge from literatures on chemisorption</a:t>
            </a: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5DCC3-827C-256C-CAEE-72042498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 b="6546"/>
          <a:stretch/>
        </p:blipFill>
        <p:spPr>
          <a:xfrm>
            <a:off x="184491" y="807836"/>
            <a:ext cx="1124353" cy="1432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72A5AF-B012-E5F8-A77D-C4331A98794D}"/>
              </a:ext>
            </a:extLst>
          </p:cNvPr>
          <p:cNvSpPr txBox="1"/>
          <p:nvPr/>
        </p:nvSpPr>
        <p:spPr>
          <a:xfrm>
            <a:off x="153547" y="3100288"/>
            <a:ext cx="593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2000" dirty="0"/>
              <a:t>How many atoms should be taken into consideration? </a:t>
            </a:r>
            <a:endParaRPr lang="en-GB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8783A1-2E3F-2AFF-5305-33F11B139DC8}"/>
              </a:ext>
            </a:extLst>
          </p:cNvPr>
          <p:cNvGrpSpPr/>
          <p:nvPr/>
        </p:nvGrpSpPr>
        <p:grpSpPr>
          <a:xfrm>
            <a:off x="280114" y="3962589"/>
            <a:ext cx="6164058" cy="1474127"/>
            <a:chOff x="184491" y="4345116"/>
            <a:chExt cx="6164058" cy="14741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D08D65-CF0E-CA71-D9D1-0480F31DEF80}"/>
                </a:ext>
              </a:extLst>
            </p:cNvPr>
            <p:cNvSpPr txBox="1"/>
            <p:nvPr/>
          </p:nvSpPr>
          <p:spPr>
            <a:xfrm>
              <a:off x="184491" y="4345116"/>
              <a:ext cx="61640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Active site</a:t>
              </a:r>
            </a:p>
            <a:p>
              <a:r>
                <a:rPr lang="en-SG" sz="2000" dirty="0"/>
                <a:t> (the atoms directly interacting with the adsorbate)</a:t>
              </a:r>
              <a:endParaRPr lang="en-GB" sz="2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28EAD3-1BFD-146F-5E04-89678F22F2E4}"/>
                </a:ext>
              </a:extLst>
            </p:cNvPr>
            <p:cNvSpPr txBox="1"/>
            <p:nvPr/>
          </p:nvSpPr>
          <p:spPr>
            <a:xfrm>
              <a:off x="184491" y="5111357"/>
              <a:ext cx="56719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1</a:t>
              </a:r>
              <a:r>
                <a:rPr lang="en-SG" sz="2000" baseline="30000" dirty="0"/>
                <a:t>st</a:t>
              </a:r>
              <a:r>
                <a:rPr lang="en-SG" sz="2000" dirty="0"/>
                <a:t> nearest neighbours </a:t>
              </a:r>
            </a:p>
            <a:p>
              <a:r>
                <a:rPr lang="en-SG" sz="2000" dirty="0"/>
                <a:t>(the atoms attaching with the active site atoms)</a:t>
              </a:r>
              <a:endParaRPr lang="en-GB" sz="20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7E289C4-DC28-61CF-5A3F-80CE1BBA4DAC}"/>
              </a:ext>
            </a:extLst>
          </p:cNvPr>
          <p:cNvSpPr txBox="1"/>
          <p:nvPr/>
        </p:nvSpPr>
        <p:spPr>
          <a:xfrm>
            <a:off x="1540088" y="799726"/>
            <a:ext cx="716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2000" dirty="0"/>
              <a:t>Which atomic properties are correlated with chemisorption? </a:t>
            </a:r>
            <a:endParaRPr lang="en-GB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5E50C5-2608-FE6A-2301-CF38038AD999}"/>
              </a:ext>
            </a:extLst>
          </p:cNvPr>
          <p:cNvSpPr txBox="1"/>
          <p:nvPr/>
        </p:nvSpPr>
        <p:spPr>
          <a:xfrm>
            <a:off x="1826098" y="1242413"/>
            <a:ext cx="2001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Cohesive energy</a:t>
            </a:r>
            <a:endParaRPr lang="en-GB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5DC8C8-6878-0F81-F23E-82CACB70221C}"/>
              </a:ext>
            </a:extLst>
          </p:cNvPr>
          <p:cNvSpPr txBox="1"/>
          <p:nvPr/>
        </p:nvSpPr>
        <p:spPr>
          <a:xfrm>
            <a:off x="1826098" y="1674005"/>
            <a:ext cx="2023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Electronegativity</a:t>
            </a:r>
            <a:endParaRPr lang="en-GB" sz="20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E4EC095-D709-9685-5D1B-A4034FA9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344" y="1419307"/>
            <a:ext cx="5716183" cy="43705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24FBEB-1C40-5432-5F6D-F7C23A3106E9}"/>
              </a:ext>
            </a:extLst>
          </p:cNvPr>
          <p:cNvSpPr txBox="1"/>
          <p:nvPr/>
        </p:nvSpPr>
        <p:spPr>
          <a:xfrm>
            <a:off x="1826098" y="2105597"/>
            <a:ext cx="255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Coordination number</a:t>
            </a:r>
            <a:endParaRPr lang="en-GB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887DF2-A171-B410-590E-09EF674673AC}"/>
              </a:ext>
            </a:extLst>
          </p:cNvPr>
          <p:cNvSpPr txBox="1"/>
          <p:nvPr/>
        </p:nvSpPr>
        <p:spPr>
          <a:xfrm>
            <a:off x="1826098" y="2537188"/>
            <a:ext cx="2101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Bond information</a:t>
            </a:r>
            <a:endParaRPr lang="en-GB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BFDEFC-AB50-6B7F-3010-D70CE41F9FEB}"/>
              </a:ext>
            </a:extLst>
          </p:cNvPr>
          <p:cNvGrpSpPr/>
          <p:nvPr/>
        </p:nvGrpSpPr>
        <p:grpSpPr>
          <a:xfrm>
            <a:off x="325869" y="6092849"/>
            <a:ext cx="9606524" cy="610808"/>
            <a:chOff x="325869" y="6092849"/>
            <a:chExt cx="9606524" cy="61080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D6DC11-6446-2547-8BE8-7D766B98B136}"/>
                </a:ext>
              </a:extLst>
            </p:cNvPr>
            <p:cNvSpPr txBox="1"/>
            <p:nvPr/>
          </p:nvSpPr>
          <p:spPr>
            <a:xfrm>
              <a:off x="325869" y="6104069"/>
              <a:ext cx="37425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/>
                <a:t>J. Phys. Chem. Lett. 10, 1852–1859 (2019)</a:t>
              </a:r>
              <a:endParaRPr lang="en-GB" sz="14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A4D74B-54F4-4421-9354-052277902EFF}"/>
                </a:ext>
              </a:extLst>
            </p:cNvPr>
            <p:cNvSpPr txBox="1"/>
            <p:nvPr/>
          </p:nvSpPr>
          <p:spPr>
            <a:xfrm>
              <a:off x="325869" y="6381501"/>
              <a:ext cx="344606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ACS </a:t>
              </a:r>
              <a:r>
                <a:rPr lang="en-GB" sz="1400" dirty="0" err="1"/>
                <a:t>Catal</a:t>
              </a:r>
              <a:r>
                <a:rPr lang="en-GB" sz="1400" dirty="0"/>
                <a:t>. 13, 13663–13671 (2023)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40F895-3BD4-4F68-4A43-43B4C3785BD9}"/>
                </a:ext>
              </a:extLst>
            </p:cNvPr>
            <p:cNvSpPr txBox="1"/>
            <p:nvPr/>
          </p:nvSpPr>
          <p:spPr>
            <a:xfrm>
              <a:off x="4068428" y="6092849"/>
              <a:ext cx="28242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ACS </a:t>
              </a:r>
              <a:r>
                <a:rPr lang="en-GB" sz="1400" dirty="0" err="1"/>
                <a:t>Catal</a:t>
              </a:r>
              <a:r>
                <a:rPr lang="en-GB" sz="1400" dirty="0"/>
                <a:t>. 14, 874–885 (2024)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428E90-9F76-BA54-8C06-241AE5C2E793}"/>
                </a:ext>
              </a:extLst>
            </p:cNvPr>
            <p:cNvSpPr txBox="1"/>
            <p:nvPr/>
          </p:nvSpPr>
          <p:spPr>
            <a:xfrm>
              <a:off x="4068428" y="6377675"/>
              <a:ext cx="27198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Nat. Commun. 11, 1196 (2020)</a:t>
              </a:r>
              <a:endParaRPr lang="en-GB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FB9CEF-A1E0-4AA8-9760-22DF6EE1F194}"/>
                </a:ext>
              </a:extLst>
            </p:cNvPr>
            <p:cNvSpPr txBox="1"/>
            <p:nvPr/>
          </p:nvSpPr>
          <p:spPr>
            <a:xfrm>
              <a:off x="7189194" y="6092849"/>
              <a:ext cx="27431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ACS </a:t>
              </a:r>
              <a:r>
                <a:rPr lang="en-GB" sz="1400" dirty="0" err="1"/>
                <a:t>Catal</a:t>
              </a:r>
              <a:r>
                <a:rPr lang="en-GB" sz="1400" dirty="0"/>
                <a:t>. 2, 12–16 (2012)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4B5C47-81DC-976D-DF8D-8B9120F2372D}"/>
                </a:ext>
              </a:extLst>
            </p:cNvPr>
            <p:cNvSpPr txBox="1"/>
            <p:nvPr/>
          </p:nvSpPr>
          <p:spPr>
            <a:xfrm>
              <a:off x="7189195" y="6395880"/>
              <a:ext cx="25435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Adv. Sci. 10, 2207644 (2023)</a:t>
              </a:r>
              <a:endParaRPr lang="en-GB" sz="14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FAFAA3-5B09-BA0E-C144-F4EF4364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04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  <p:bldP spid="31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6AE740-FC67-6605-A36A-E53847B153CB}"/>
                  </a:ext>
                </a:extLst>
              </p:cNvPr>
              <p:cNvSpPr txBox="1"/>
              <p:nvPr/>
            </p:nvSpPr>
            <p:spPr>
              <a:xfrm>
                <a:off x="203802" y="2603904"/>
                <a:ext cx="553778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𝑜h</m:t>
                              </m:r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𝐵𝑢𝑙𝑘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𝑎𝑠</m:t>
                          </m:r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𝑐𝑜h</m:t>
                                  </m:r>
                                  <m:r>
                                    <a:rPr lang="en-GB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𝑁𝑁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𝑐𝑜h</m:t>
                                      </m:r>
                                      <m:r>
                                        <a:rPr lang="en-GB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6AE740-FC67-6605-A36A-E53847B15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02" y="2603904"/>
                <a:ext cx="5537782" cy="78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F189E1-02C4-E28B-E1AB-9F6D94613245}"/>
                  </a:ext>
                </a:extLst>
              </p:cNvPr>
              <p:cNvSpPr txBox="1"/>
              <p:nvPr/>
            </p:nvSpPr>
            <p:spPr>
              <a:xfrm>
                <a:off x="223373" y="3654515"/>
                <a:ext cx="4348776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𝐵𝑢𝑙𝑘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𝑎𝑠</m:t>
                          </m:r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𝑁𝑁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F189E1-02C4-E28B-E1AB-9F6D94613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73" y="3654515"/>
                <a:ext cx="4348776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AC891BF-D3C8-DFA6-0786-D31C3DCE97B6}"/>
              </a:ext>
            </a:extLst>
          </p:cNvPr>
          <p:cNvSpPr txBox="1"/>
          <p:nvPr/>
        </p:nvSpPr>
        <p:spPr>
          <a:xfrm>
            <a:off x="5741584" y="451722"/>
            <a:ext cx="560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Using individual properties may not give the optimal prediction performance.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409E0-2936-2FF9-23AA-F04A3E680F5C}"/>
              </a:ext>
            </a:extLst>
          </p:cNvPr>
          <p:cNvSpPr txBox="1"/>
          <p:nvPr/>
        </p:nvSpPr>
        <p:spPr>
          <a:xfrm>
            <a:off x="5741584" y="1466950"/>
            <a:ext cx="5920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For alloys, we need to represent the </a:t>
            </a:r>
            <a:r>
              <a:rPr lang="en-SG" sz="2000" b="1" dirty="0"/>
              <a:t>ligand effect</a:t>
            </a:r>
            <a:r>
              <a:rPr lang="en-SG" sz="2000" dirty="0"/>
              <a:t>.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55C73-7782-0C71-A9BF-46297EE922E2}"/>
              </a:ext>
            </a:extLst>
          </p:cNvPr>
          <p:cNvSpPr txBox="1"/>
          <p:nvPr/>
        </p:nvSpPr>
        <p:spPr>
          <a:xfrm>
            <a:off x="5741584" y="2795914"/>
            <a:ext cx="6328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Pt-M: for each metal, the ligand metal atoms around it may not be the same as the host metal atom, which causes a d-orbital shift of the host metal. 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F7EF4-C1AC-2551-37DE-5EF6BDE787B6}"/>
              </a:ext>
            </a:extLst>
          </p:cNvPr>
          <p:cNvSpPr txBox="1"/>
          <p:nvPr/>
        </p:nvSpPr>
        <p:spPr>
          <a:xfrm>
            <a:off x="5741584" y="2281903"/>
            <a:ext cx="3280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dirty="0"/>
              <a:t>Pt</a:t>
            </a:r>
            <a:r>
              <a:rPr lang="en-SG" sz="2000" baseline="-25000" dirty="0"/>
              <a:t>55</a:t>
            </a:r>
            <a:r>
              <a:rPr lang="en-SG" sz="2000" dirty="0"/>
              <a:t>: all metal atoms are Pt.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48D8FD-3771-C285-97C0-4F32DC8E1F88}"/>
              </a:ext>
            </a:extLst>
          </p:cNvPr>
          <p:cNvGrpSpPr/>
          <p:nvPr/>
        </p:nvGrpSpPr>
        <p:grpSpPr>
          <a:xfrm>
            <a:off x="5748527" y="3908655"/>
            <a:ext cx="6328495" cy="1419684"/>
            <a:chOff x="5748527" y="3908655"/>
            <a:chExt cx="6328495" cy="1419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F582BD-44C6-2397-F58B-C184A371F8C5}"/>
                </a:ext>
              </a:extLst>
            </p:cNvPr>
            <p:cNvSpPr txBox="1"/>
            <p:nvPr/>
          </p:nvSpPr>
          <p:spPr>
            <a:xfrm>
              <a:off x="5748527" y="3908655"/>
              <a:ext cx="632849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000" dirty="0"/>
                <a:t>The d-orbital shift was regarded as the </a:t>
              </a:r>
              <a:r>
                <a:rPr lang="en-US" sz="2000" dirty="0"/>
                <a:t>primary cause of changes in chemisorption due to ligand effects.</a:t>
              </a:r>
              <a:endParaRPr lang="en-GB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E3A636-0B0D-10C1-32D0-99EB012EB471}"/>
                </a:ext>
              </a:extLst>
            </p:cNvPr>
            <p:cNvSpPr txBox="1"/>
            <p:nvPr/>
          </p:nvSpPr>
          <p:spPr>
            <a:xfrm>
              <a:off x="5748527" y="5020562"/>
              <a:ext cx="34129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Chem 6.11 (2020): 3100-3117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C6853-5D08-9ED7-DC90-A1250CBE3843}"/>
                </a:ext>
              </a:extLst>
            </p:cNvPr>
            <p:cNvSpPr txBox="1"/>
            <p:nvPr/>
          </p:nvSpPr>
          <p:spPr>
            <a:xfrm>
              <a:off x="5748527" y="4698509"/>
              <a:ext cx="41444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/>
                <a:t>J. Chem. Phys. 120, 10240–10246 (2004)</a:t>
              </a:r>
              <a:endParaRPr lang="en-GB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15EEDD-C568-AB23-8B6F-CA763894FE32}"/>
                  </a:ext>
                </a:extLst>
              </p:cNvPr>
              <p:cNvSpPr txBox="1"/>
              <p:nvPr/>
            </p:nvSpPr>
            <p:spPr>
              <a:xfrm>
                <a:off x="223373" y="4662206"/>
                <a:ext cx="2284794" cy="751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GB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𝑃𝑡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15EEDD-C568-AB23-8B6F-CA763894F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73" y="4662206"/>
                <a:ext cx="2284794" cy="751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Down 17">
            <a:extLst>
              <a:ext uri="{FF2B5EF4-FFF2-40B4-BE49-F238E27FC236}">
                <a16:creationId xmlns:a16="http://schemas.microsoft.com/office/drawing/2014/main" id="{A3E77CF3-8FE4-E495-7019-66E649BF3EEA}"/>
              </a:ext>
            </a:extLst>
          </p:cNvPr>
          <p:cNvSpPr/>
          <p:nvPr/>
        </p:nvSpPr>
        <p:spPr>
          <a:xfrm>
            <a:off x="2639534" y="2171054"/>
            <a:ext cx="384048" cy="310904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7392-36E0-E051-A36E-BAAC8CEDC1E1}"/>
              </a:ext>
            </a:extLst>
          </p:cNvPr>
          <p:cNvSpPr txBox="1"/>
          <p:nvPr/>
        </p:nvSpPr>
        <p:spPr>
          <a:xfrm>
            <a:off x="1713136" y="6050924"/>
            <a:ext cx="8521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Each Pt-M bimetallic nanocluster </a:t>
            </a:r>
            <a:r>
              <a:rPr lang="en-SG" sz="2000" dirty="0">
                <a:sym typeface="Wingdings" panose="05000000000000000000" pitchFamily="2" charset="2"/>
              </a:rPr>
              <a:t> a unique [F</a:t>
            </a:r>
            <a:r>
              <a:rPr lang="en-SG" sz="2000" baseline="-25000" dirty="0">
                <a:sym typeface="Wingdings" panose="05000000000000000000" pitchFamily="2" charset="2"/>
              </a:rPr>
              <a:t>1</a:t>
            </a:r>
            <a:r>
              <a:rPr lang="en-SG" sz="2000" dirty="0">
                <a:sym typeface="Wingdings" panose="05000000000000000000" pitchFamily="2" charset="2"/>
              </a:rPr>
              <a:t>, F</a:t>
            </a:r>
            <a:r>
              <a:rPr lang="en-SG" sz="2000" baseline="-25000" dirty="0">
                <a:sym typeface="Wingdings" panose="05000000000000000000" pitchFamily="2" charset="2"/>
              </a:rPr>
              <a:t>2</a:t>
            </a:r>
            <a:r>
              <a:rPr lang="en-SG" sz="2000" dirty="0">
                <a:sym typeface="Wingdings" panose="05000000000000000000" pitchFamily="2" charset="2"/>
              </a:rPr>
              <a:t>, F</a:t>
            </a:r>
            <a:r>
              <a:rPr lang="en-SG" sz="2000" baseline="-25000" dirty="0">
                <a:sym typeface="Wingdings" panose="05000000000000000000" pitchFamily="2" charset="2"/>
              </a:rPr>
              <a:t>3</a:t>
            </a:r>
            <a:r>
              <a:rPr lang="en-SG" sz="2000" dirty="0">
                <a:sym typeface="Wingdings" panose="05000000000000000000" pitchFamily="2" charset="2"/>
              </a:rPr>
              <a:t>] fingerprint vector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61298A-3615-FB8C-8E81-E9C4F6C7E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15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F00CB-6979-7BD9-338A-F03D945308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636"/>
          <a:stretch/>
        </p:blipFill>
        <p:spPr>
          <a:xfrm>
            <a:off x="203802" y="489151"/>
            <a:ext cx="5216371" cy="1569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479D4C-1FC6-AB48-40E3-7BB328783474}"/>
              </a:ext>
            </a:extLst>
          </p:cNvPr>
          <p:cNvSpPr txBox="1"/>
          <p:nvPr/>
        </p:nvSpPr>
        <p:spPr>
          <a:xfrm>
            <a:off x="322199" y="5547867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 err="1"/>
              <a:t>n</a:t>
            </a:r>
            <a:r>
              <a:rPr lang="en-SG" baseline="-25000" dirty="0" err="1"/>
              <a:t>as</a:t>
            </a:r>
            <a:r>
              <a:rPr lang="en-SG" dirty="0"/>
              <a:t>: the number of active site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192369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7" grpId="0"/>
      <p:bldP spid="9" grpId="0"/>
      <p:bldP spid="17" grpId="0"/>
      <p:bldP spid="1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BD984-80EB-0DFB-5A38-6787C477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9" y="1859008"/>
            <a:ext cx="5216371" cy="398836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0CF022D-32A2-D0B8-02B9-C393C0AFA115}"/>
              </a:ext>
            </a:extLst>
          </p:cNvPr>
          <p:cNvGrpSpPr/>
          <p:nvPr/>
        </p:nvGrpSpPr>
        <p:grpSpPr>
          <a:xfrm>
            <a:off x="5942531" y="3124305"/>
            <a:ext cx="5850309" cy="2651481"/>
            <a:chOff x="5942531" y="3124305"/>
            <a:chExt cx="5850309" cy="26514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808063-0467-EC08-60AF-7DCA38934893}"/>
                </a:ext>
              </a:extLst>
            </p:cNvPr>
            <p:cNvGrpSpPr/>
            <p:nvPr/>
          </p:nvGrpSpPr>
          <p:grpSpPr>
            <a:xfrm>
              <a:off x="5942531" y="3124305"/>
              <a:ext cx="5850309" cy="2651481"/>
              <a:chOff x="6951014" y="1559950"/>
              <a:chExt cx="6564077" cy="29749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C0987C3-652A-C0DE-8C9C-1198EBDE41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49" r="7710"/>
              <a:stretch/>
            </p:blipFill>
            <p:spPr>
              <a:xfrm>
                <a:off x="7403564" y="1559950"/>
                <a:ext cx="6111527" cy="29522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438F5A-ED78-D326-230A-53369899C5DD}"/>
                  </a:ext>
                </a:extLst>
              </p:cNvPr>
              <p:cNvSpPr txBox="1"/>
              <p:nvPr/>
            </p:nvSpPr>
            <p:spPr>
              <a:xfrm rot="16200000">
                <a:off x="6172244" y="2669000"/>
                <a:ext cx="1968983" cy="411443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l-GR" sz="1783" kern="0" dirty="0">
                    <a:solidFill>
                      <a:prstClr val="black"/>
                    </a:solidFill>
                    <a:latin typeface="Corbel" panose="020B0503020204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Δ</a:t>
                </a:r>
                <a:r>
                  <a:rPr lang="en-SG" sz="1783" i="1" kern="0" dirty="0">
                    <a:solidFill>
                      <a:prstClr val="black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E</a:t>
                </a:r>
                <a:r>
                  <a:rPr lang="en-SG" sz="1783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ads, GPR</a:t>
                </a:r>
                <a:r>
                  <a:rPr lang="en-SG" sz="1783" kern="0" dirty="0">
                    <a:solidFill>
                      <a:prstClr val="black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(eV)</a:t>
                </a:r>
                <a:endParaRPr lang="en-GB" sz="1783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B695FF-8F3A-BD06-97DE-AD3EE2E8F11D}"/>
                  </a:ext>
                </a:extLst>
              </p:cNvPr>
              <p:cNvSpPr txBox="1"/>
              <p:nvPr/>
            </p:nvSpPr>
            <p:spPr>
              <a:xfrm>
                <a:off x="8810831" y="2096308"/>
                <a:ext cx="1482902" cy="380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SG" sz="1604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Uncertainty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3E12CA1-AAB6-79AB-8B7F-AA7217236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7800" y="3353530"/>
                <a:ext cx="304256" cy="9594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7F27D5-BE3A-0EBD-9772-9CEF590842CA}"/>
                  </a:ext>
                </a:extLst>
              </p:cNvPr>
              <p:cNvSpPr txBox="1"/>
              <p:nvPr/>
            </p:nvSpPr>
            <p:spPr>
              <a:xfrm>
                <a:off x="9190612" y="3304027"/>
                <a:ext cx="1595832" cy="380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sz="1604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(2.18, -2.96)</a:t>
                </a:r>
                <a:endParaRPr lang="en-GB" sz="1604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52388C6-6205-36E8-AA13-1C34DA6E85C2}"/>
                  </a:ext>
                </a:extLst>
              </p:cNvPr>
              <p:cNvGrpSpPr/>
              <p:nvPr/>
            </p:nvGrpSpPr>
            <p:grpSpPr>
              <a:xfrm>
                <a:off x="10142989" y="4108014"/>
                <a:ext cx="1422426" cy="426911"/>
                <a:chOff x="9810253" y="5142905"/>
                <a:chExt cx="2032080" cy="60988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28C0E405-FC6E-56EF-EDBF-689210B0E3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10253" y="5142905"/>
                      <a:ext cx="2032080" cy="609885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SG" sz="1783" i="1" kern="0" dirty="0" err="1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SG" sz="1783" kern="0" baseline="-25000" dirty="0" err="1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SG" sz="1783" kern="0" baseline="-250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-Pt/M</a:t>
                      </a:r>
                      <a:r>
                        <a:rPr lang="en-SG" sz="1783" kern="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 (</a:t>
                      </a:r>
                      <a14:m>
                        <m:oMath xmlns:m="http://schemas.openxmlformats.org/officeDocument/2006/math">
                          <m:r>
                            <a:rPr lang="en-SG" sz="1783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Å</m:t>
                          </m:r>
                        </m:oMath>
                      </a14:m>
                      <a:r>
                        <a:rPr lang="en-SG" sz="1783" kern="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)</a:t>
                      </a:r>
                      <a:endParaRPr lang="en-GB" sz="1783" kern="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A257E7B9-9F03-FC91-A9C4-427E658B2CC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10253" y="5142905"/>
                      <a:ext cx="2032080" cy="60988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846" t="-1587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C4B97FFC-1508-5D67-0831-6E30CC6BA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1927" y="5185896"/>
                  <a:ext cx="180004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27D555-CF82-F425-FC3E-F90E591D637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921767" y="3771938"/>
              <a:ext cx="163800" cy="868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1017CA-4092-8BB7-4D1D-6B0AF32B1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5415" y="3849194"/>
              <a:ext cx="99805" cy="31935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BA63A47-1241-7F0A-BF93-6DAE7990C328}"/>
              </a:ext>
            </a:extLst>
          </p:cNvPr>
          <p:cNvSpPr txBox="1"/>
          <p:nvPr/>
        </p:nvSpPr>
        <p:spPr>
          <a:xfrm>
            <a:off x="5847386" y="2484496"/>
            <a:ext cx="63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Minimal uncertainty point is regarded as the prediction result. 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A8705-B9C2-769A-5CDE-B0043AA9C57C}"/>
              </a:ext>
            </a:extLst>
          </p:cNvPr>
          <p:cNvSpPr txBox="1"/>
          <p:nvPr/>
        </p:nvSpPr>
        <p:spPr>
          <a:xfrm>
            <a:off x="7122595" y="5871268"/>
            <a:ext cx="4231205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DFT calculation: 2.16 Å and –2.89 eV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096426-2657-B388-128D-9B66439E0F29}"/>
              </a:ext>
            </a:extLst>
          </p:cNvPr>
          <p:cNvSpPr txBox="1"/>
          <p:nvPr/>
        </p:nvSpPr>
        <p:spPr>
          <a:xfrm>
            <a:off x="254406" y="256468"/>
            <a:ext cx="527739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2000" dirty="0"/>
              <a:t>Cohesive energy </a:t>
            </a:r>
            <a:r>
              <a:rPr lang="en-SG" sz="2000" i="1" dirty="0" err="1"/>
              <a:t>E</a:t>
            </a:r>
            <a:r>
              <a:rPr lang="en-SG" sz="2000" baseline="-25000" dirty="0" err="1"/>
              <a:t>coh</a:t>
            </a:r>
            <a:r>
              <a:rPr lang="en-SG" sz="2000" dirty="0"/>
              <a:t> and electronegativity </a:t>
            </a:r>
            <a:r>
              <a:rPr lang="el-GR" sz="2000" dirty="0"/>
              <a:t>χ</a:t>
            </a:r>
            <a:r>
              <a:rPr lang="en-SG" sz="2000" dirty="0"/>
              <a:t> are all collected from database/textbooks. </a:t>
            </a:r>
          </a:p>
          <a:p>
            <a:pPr>
              <a:spcAft>
                <a:spcPts val="600"/>
              </a:spcAft>
            </a:pPr>
            <a:r>
              <a:rPr lang="en-SG" sz="2000" dirty="0"/>
              <a:t>Coordinate number is calculated from the nanoparticle morphology.</a:t>
            </a:r>
            <a:endParaRPr lang="en-GB" sz="20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54078B1-19AC-5538-B723-8ABE663F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16</a:t>
            </a:fld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42EF01-B94B-FB22-E13F-6695A9955DF6}"/>
              </a:ext>
            </a:extLst>
          </p:cNvPr>
          <p:cNvGrpSpPr/>
          <p:nvPr/>
        </p:nvGrpSpPr>
        <p:grpSpPr>
          <a:xfrm>
            <a:off x="3980520" y="350361"/>
            <a:ext cx="7812320" cy="3337284"/>
            <a:chOff x="3980520" y="350361"/>
            <a:chExt cx="7812320" cy="333728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DDA1C7-93DD-4CD1-B638-126D971665E3}"/>
                </a:ext>
              </a:extLst>
            </p:cNvPr>
            <p:cNvSpPr/>
            <p:nvPr/>
          </p:nvSpPr>
          <p:spPr>
            <a:xfrm>
              <a:off x="3980520" y="2416193"/>
              <a:ext cx="1445623" cy="127145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F6284C-479B-6605-D25B-31065A7C714B}"/>
                </a:ext>
              </a:extLst>
            </p:cNvPr>
            <p:cNvSpPr txBox="1"/>
            <p:nvPr/>
          </p:nvSpPr>
          <p:spPr>
            <a:xfrm>
              <a:off x="5903169" y="350361"/>
              <a:ext cx="588967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For training data, the average bond length is obtained from DFT optimised .</a:t>
              </a:r>
              <a:r>
                <a:rPr lang="en-SG" sz="2000" dirty="0" err="1"/>
                <a:t>xyz</a:t>
              </a:r>
              <a:r>
                <a:rPr lang="en-SG" sz="2000" dirty="0"/>
                <a:t> file.</a:t>
              </a:r>
            </a:p>
            <a:p>
              <a:endParaRPr lang="en-SG" sz="2000" dirty="0"/>
            </a:p>
            <a:p>
              <a:r>
                <a:rPr lang="en-SG" sz="2000" dirty="0"/>
                <a:t>But for testing data, this property is treated as an variable, from 2 to 3 Å.</a:t>
              </a:r>
              <a:endParaRPr lang="en-GB" sz="20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245433-7CD0-3521-0190-63A609E1BB2F}"/>
                </a:ext>
              </a:extLst>
            </p:cNvPr>
            <p:cNvCxnSpPr>
              <a:cxnSpLocks/>
              <a:stCxn id="3" idx="7"/>
              <a:endCxn id="4" idx="1"/>
            </p:cNvCxnSpPr>
            <p:nvPr/>
          </p:nvCxnSpPr>
          <p:spPr>
            <a:xfrm flipV="1">
              <a:off x="5214436" y="1165969"/>
              <a:ext cx="688733" cy="143642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57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D53417-CD4C-8157-2700-C4B112475B5D}"/>
              </a:ext>
            </a:extLst>
          </p:cNvPr>
          <p:cNvSpPr txBox="1"/>
          <p:nvPr/>
        </p:nvSpPr>
        <p:spPr>
          <a:xfrm>
            <a:off x="275752" y="432077"/>
            <a:ext cx="7207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2) Automatic feature selection: Symbolic regression, e.g. 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+mj-lt"/>
              </a:rPr>
              <a:t>SISSO.</a:t>
            </a:r>
            <a:endParaRPr lang="en-GB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A3197-FA92-9CAC-9E8F-D3613105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445" y="1577787"/>
            <a:ext cx="4462123" cy="3702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54BA6-5C35-99CA-7950-3494019C0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6" y="2122158"/>
            <a:ext cx="6299507" cy="27656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B215BE-3F95-ED2F-702C-16547D1B97A5}"/>
              </a:ext>
            </a:extLst>
          </p:cNvPr>
          <p:cNvSpPr txBox="1"/>
          <p:nvPr/>
        </p:nvSpPr>
        <p:spPr>
          <a:xfrm>
            <a:off x="523446" y="1084041"/>
            <a:ext cx="643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List all the possible atomic properties: electronegativity, element number, atomic radius, etc.</a:t>
            </a:r>
            <a:endParaRPr lang="en-GB" sz="2000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C02B2B7-4519-8593-834D-0B90DA6418E7}"/>
              </a:ext>
            </a:extLst>
          </p:cNvPr>
          <p:cNvSpPr/>
          <p:nvPr/>
        </p:nvSpPr>
        <p:spPr>
          <a:xfrm>
            <a:off x="3295694" y="1881052"/>
            <a:ext cx="296091" cy="27186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4A77F-9664-85A1-7E34-779B6D03CCC8}"/>
              </a:ext>
            </a:extLst>
          </p:cNvPr>
          <p:cNvSpPr txBox="1"/>
          <p:nvPr/>
        </p:nvSpPr>
        <p:spPr>
          <a:xfrm>
            <a:off x="952806" y="5245743"/>
            <a:ext cx="5936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000" dirty="0"/>
              <a:t>Determine the most correlated properties</a:t>
            </a:r>
          </a:p>
          <a:p>
            <a:pPr algn="ctr"/>
            <a:r>
              <a:rPr lang="en-SG" sz="2000" dirty="0"/>
              <a:t>+</a:t>
            </a:r>
          </a:p>
          <a:p>
            <a:pPr algn="ctr"/>
            <a:r>
              <a:rPr lang="en-SG" sz="2000" dirty="0"/>
              <a:t>Provide the mathematical expression of </a:t>
            </a:r>
            <a:r>
              <a:rPr lang="en-SG" sz="2000" b="1" dirty="0"/>
              <a:t>descriptors</a:t>
            </a:r>
            <a:endParaRPr lang="en-GB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D4071-2A58-C9E0-CB35-8F59F5CC93FB}"/>
              </a:ext>
            </a:extLst>
          </p:cNvPr>
          <p:cNvSpPr txBox="1"/>
          <p:nvPr/>
        </p:nvSpPr>
        <p:spPr>
          <a:xfrm>
            <a:off x="7950165" y="5568908"/>
            <a:ext cx="3628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Phys. Rev. Materials, 2, 083802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CA6D9-DE01-6375-2B41-95EBC336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36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8C1AB7-E8C3-9B29-5745-FAB738CC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02" y="777455"/>
            <a:ext cx="11762775" cy="27718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A35DD-54D0-9879-0EB5-6822AB08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18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A2DC6-662D-072B-C89B-7ADCFAA53DE9}"/>
              </a:ext>
            </a:extLst>
          </p:cNvPr>
          <p:cNvSpPr txBox="1"/>
          <p:nvPr/>
        </p:nvSpPr>
        <p:spPr>
          <a:xfrm>
            <a:off x="2534023" y="196224"/>
            <a:ext cx="3504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Gaussian process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84BE0-FFEF-B376-3002-2C4DE10BCCF8}"/>
              </a:ext>
            </a:extLst>
          </p:cNvPr>
          <p:cNvSpPr txBox="1"/>
          <p:nvPr/>
        </p:nvSpPr>
        <p:spPr>
          <a:xfrm>
            <a:off x="267402" y="196224"/>
            <a:ext cx="2224786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000" dirty="0"/>
              <a:t>Parameter fitting</a:t>
            </a:r>
            <a:endParaRPr lang="en-GB" sz="2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6FC03B4-4B03-BA29-6C6E-8B2D4F1D5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368833"/>
              </p:ext>
            </p:extLst>
          </p:nvPr>
        </p:nvGraphicFramePr>
        <p:xfrm>
          <a:off x="925434" y="4525014"/>
          <a:ext cx="392056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0141">
                  <a:extLst>
                    <a:ext uri="{9D8B030D-6E8A-4147-A177-3AD203B41FA5}">
                      <a16:colId xmlns:a16="http://schemas.microsoft.com/office/drawing/2014/main" val="38076041"/>
                    </a:ext>
                  </a:extLst>
                </a:gridCol>
                <a:gridCol w="980141">
                  <a:extLst>
                    <a:ext uri="{9D8B030D-6E8A-4147-A177-3AD203B41FA5}">
                      <a16:colId xmlns:a16="http://schemas.microsoft.com/office/drawing/2014/main" val="3361331317"/>
                    </a:ext>
                  </a:extLst>
                </a:gridCol>
                <a:gridCol w="980141">
                  <a:extLst>
                    <a:ext uri="{9D8B030D-6E8A-4147-A177-3AD203B41FA5}">
                      <a16:colId xmlns:a16="http://schemas.microsoft.com/office/drawing/2014/main" val="1763368029"/>
                    </a:ext>
                  </a:extLst>
                </a:gridCol>
                <a:gridCol w="980141">
                  <a:extLst>
                    <a:ext uri="{9D8B030D-6E8A-4147-A177-3AD203B41FA5}">
                      <a16:colId xmlns:a16="http://schemas.microsoft.com/office/drawing/2014/main" val="2069351325"/>
                    </a:ext>
                  </a:extLst>
                </a:gridCol>
              </a:tblGrid>
              <a:tr h="168918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</a:t>
                      </a:r>
                      <a:r>
                        <a:rPr lang="en-SG" baseline="-25000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</a:t>
                      </a:r>
                      <a:r>
                        <a:rPr lang="en-SG" baseline="-25000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aseline="0" dirty="0"/>
                        <a:t>F</a:t>
                      </a:r>
                      <a:r>
                        <a:rPr lang="en-SG" baseline="-25000" dirty="0"/>
                        <a:t>3</a:t>
                      </a:r>
                      <a:endParaRPr lang="en-SG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575"/>
                  </a:ext>
                </a:extLst>
              </a:tr>
              <a:tr h="168918"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985854"/>
                  </a:ext>
                </a:extLst>
              </a:tr>
              <a:tr h="168918"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489368"/>
                  </a:ext>
                </a:extLst>
              </a:tr>
              <a:tr h="230028">
                <a:tc>
                  <a:txBody>
                    <a:bodyPr/>
                    <a:lstStyle/>
                    <a:p>
                      <a:r>
                        <a:rPr lang="en-SG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924782"/>
                  </a:ext>
                </a:extLst>
              </a:tr>
              <a:tr h="168918">
                <a:tc>
                  <a:txBody>
                    <a:bodyPr/>
                    <a:lstStyle/>
                    <a:p>
                      <a:r>
                        <a:rPr lang="en-SG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2152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E184A9-89F7-B263-3AD6-3CC9D0C55DC4}"/>
              </a:ext>
            </a:extLst>
          </p:cNvPr>
          <p:cNvSpPr txBox="1"/>
          <p:nvPr/>
        </p:nvSpPr>
        <p:spPr>
          <a:xfrm>
            <a:off x="1151106" y="3730470"/>
            <a:ext cx="346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Input x: 131 data * 3 features</a:t>
            </a:r>
          </a:p>
          <a:p>
            <a:r>
              <a:rPr lang="en-SG" sz="2000" dirty="0"/>
              <a:t>Input y: 131 ∆</a:t>
            </a:r>
            <a:r>
              <a:rPr lang="en-SG" sz="2000" i="1" dirty="0"/>
              <a:t>E</a:t>
            </a:r>
            <a:r>
              <a:rPr lang="en-SG" sz="2000" baseline="-25000" dirty="0"/>
              <a:t>ads</a:t>
            </a:r>
            <a:endParaRPr lang="en-SG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D1895-A76E-1191-A877-9F131F16E909}"/>
              </a:ext>
            </a:extLst>
          </p:cNvPr>
          <p:cNvSpPr txBox="1"/>
          <p:nvPr/>
        </p:nvSpPr>
        <p:spPr>
          <a:xfrm flipH="1">
            <a:off x="6107457" y="196224"/>
            <a:ext cx="197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y = GPR(x)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1AD9AF-D636-82CA-2E57-9537B834293A}"/>
              </a:ext>
            </a:extLst>
          </p:cNvPr>
          <p:cNvGrpSpPr/>
          <p:nvPr/>
        </p:nvGrpSpPr>
        <p:grpSpPr>
          <a:xfrm>
            <a:off x="5169782" y="4238301"/>
            <a:ext cx="2124858" cy="1410370"/>
            <a:chOff x="4949780" y="1376063"/>
            <a:chExt cx="2124858" cy="14103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A456906-4A58-8B64-8370-23E6F8CC54D9}"/>
                </a:ext>
              </a:extLst>
            </p:cNvPr>
            <p:cNvGrpSpPr/>
            <p:nvPr/>
          </p:nvGrpSpPr>
          <p:grpSpPr>
            <a:xfrm>
              <a:off x="5564288" y="1376063"/>
              <a:ext cx="1510350" cy="1410370"/>
              <a:chOff x="5072630" y="1324401"/>
              <a:chExt cx="1510350" cy="141037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B77696-C4BF-8EF2-8E4F-12BFB5C455B3}"/>
                  </a:ext>
                </a:extLst>
              </p:cNvPr>
              <p:cNvSpPr txBox="1"/>
              <p:nvPr/>
            </p:nvSpPr>
            <p:spPr>
              <a:xfrm>
                <a:off x="5072630" y="1324401"/>
                <a:ext cx="1510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dirty="0"/>
                  <a:t>GPR model</a:t>
                </a:r>
              </a:p>
            </p:txBody>
          </p:sp>
          <p:pic>
            <p:nvPicPr>
              <p:cNvPr id="12" name="Graphic 11" descr="Illustrator outline">
                <a:extLst>
                  <a:ext uri="{FF2B5EF4-FFF2-40B4-BE49-F238E27FC236}">
                    <a16:creationId xmlns:a16="http://schemas.microsoft.com/office/drawing/2014/main" id="{250E7F7D-E5B4-CB18-B24F-4A62EA7DF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8018" y="1545599"/>
                <a:ext cx="1189172" cy="1189172"/>
              </a:xfrm>
              <a:prstGeom prst="rect">
                <a:avLst/>
              </a:prstGeom>
            </p:spPr>
          </p:pic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6CA4B8D-D91E-C0E7-0355-D84627EBA3F4}"/>
                </a:ext>
              </a:extLst>
            </p:cNvPr>
            <p:cNvSpPr/>
            <p:nvPr/>
          </p:nvSpPr>
          <p:spPr>
            <a:xfrm>
              <a:off x="4949780" y="2214303"/>
              <a:ext cx="326264" cy="369332"/>
            </a:xfrm>
            <a:custGeom>
              <a:avLst/>
              <a:gdLst>
                <a:gd name="connsiteX0" fmla="*/ 0 w 326264"/>
                <a:gd name="connsiteY0" fmla="*/ 92333 h 369332"/>
                <a:gd name="connsiteX1" fmla="*/ 163132 w 326264"/>
                <a:gd name="connsiteY1" fmla="*/ 92333 h 369332"/>
                <a:gd name="connsiteX2" fmla="*/ 163132 w 326264"/>
                <a:gd name="connsiteY2" fmla="*/ 0 h 369332"/>
                <a:gd name="connsiteX3" fmla="*/ 326264 w 326264"/>
                <a:gd name="connsiteY3" fmla="*/ 184666 h 369332"/>
                <a:gd name="connsiteX4" fmla="*/ 163132 w 326264"/>
                <a:gd name="connsiteY4" fmla="*/ 369332 h 369332"/>
                <a:gd name="connsiteX5" fmla="*/ 163132 w 326264"/>
                <a:gd name="connsiteY5" fmla="*/ 276999 h 369332"/>
                <a:gd name="connsiteX6" fmla="*/ 0 w 326264"/>
                <a:gd name="connsiteY6" fmla="*/ 276999 h 369332"/>
                <a:gd name="connsiteX7" fmla="*/ 0 w 326264"/>
                <a:gd name="connsiteY7" fmla="*/ 92333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64" h="369332" fill="none" extrusionOk="0">
                  <a:moveTo>
                    <a:pt x="0" y="92333"/>
                  </a:moveTo>
                  <a:cubicBezTo>
                    <a:pt x="36046" y="85199"/>
                    <a:pt x="126120" y="92045"/>
                    <a:pt x="163132" y="92333"/>
                  </a:cubicBezTo>
                  <a:cubicBezTo>
                    <a:pt x="159350" y="56821"/>
                    <a:pt x="160643" y="34967"/>
                    <a:pt x="163132" y="0"/>
                  </a:cubicBezTo>
                  <a:cubicBezTo>
                    <a:pt x="208261" y="55709"/>
                    <a:pt x="246434" y="111603"/>
                    <a:pt x="326264" y="184666"/>
                  </a:cubicBezTo>
                  <a:cubicBezTo>
                    <a:pt x="270863" y="239539"/>
                    <a:pt x="243327" y="280170"/>
                    <a:pt x="163132" y="369332"/>
                  </a:cubicBezTo>
                  <a:cubicBezTo>
                    <a:pt x="160049" y="337725"/>
                    <a:pt x="164082" y="315933"/>
                    <a:pt x="163132" y="276999"/>
                  </a:cubicBezTo>
                  <a:cubicBezTo>
                    <a:pt x="98921" y="280295"/>
                    <a:pt x="33561" y="281287"/>
                    <a:pt x="0" y="276999"/>
                  </a:cubicBezTo>
                  <a:cubicBezTo>
                    <a:pt x="-6168" y="207821"/>
                    <a:pt x="7020" y="176266"/>
                    <a:pt x="0" y="92333"/>
                  </a:cubicBezTo>
                  <a:close/>
                </a:path>
                <a:path w="326264" h="369332" stroke="0" extrusionOk="0">
                  <a:moveTo>
                    <a:pt x="0" y="92333"/>
                  </a:moveTo>
                  <a:cubicBezTo>
                    <a:pt x="59614" y="91600"/>
                    <a:pt x="92376" y="100065"/>
                    <a:pt x="163132" y="92333"/>
                  </a:cubicBezTo>
                  <a:cubicBezTo>
                    <a:pt x="162661" y="67628"/>
                    <a:pt x="167661" y="44381"/>
                    <a:pt x="163132" y="0"/>
                  </a:cubicBezTo>
                  <a:cubicBezTo>
                    <a:pt x="217500" y="67467"/>
                    <a:pt x="262223" y="121940"/>
                    <a:pt x="326264" y="184666"/>
                  </a:cubicBezTo>
                  <a:cubicBezTo>
                    <a:pt x="246663" y="277245"/>
                    <a:pt x="239627" y="273124"/>
                    <a:pt x="163132" y="369332"/>
                  </a:cubicBezTo>
                  <a:cubicBezTo>
                    <a:pt x="167303" y="341407"/>
                    <a:pt x="161580" y="322542"/>
                    <a:pt x="163132" y="276999"/>
                  </a:cubicBezTo>
                  <a:cubicBezTo>
                    <a:pt x="96738" y="278953"/>
                    <a:pt x="80860" y="285054"/>
                    <a:pt x="0" y="276999"/>
                  </a:cubicBezTo>
                  <a:cubicBezTo>
                    <a:pt x="-6046" y="232028"/>
                    <a:pt x="-1681" y="160131"/>
                    <a:pt x="0" y="92333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597887091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4004BE-19C2-32A9-C7D5-8E3788D8435F}"/>
              </a:ext>
            </a:extLst>
          </p:cNvPr>
          <p:cNvSpPr txBox="1"/>
          <p:nvPr/>
        </p:nvSpPr>
        <p:spPr>
          <a:xfrm>
            <a:off x="5656148" y="5582448"/>
            <a:ext cx="2239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MATLAB built-in function: </a:t>
            </a:r>
            <a:r>
              <a:rPr lang="en-SG" sz="2000" dirty="0" err="1"/>
              <a:t>fitrgp</a:t>
            </a:r>
            <a:endParaRPr lang="en-SG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620225-F294-1CF2-AD17-E42E7B390A90}"/>
              </a:ext>
            </a:extLst>
          </p:cNvPr>
          <p:cNvSpPr txBox="1"/>
          <p:nvPr/>
        </p:nvSpPr>
        <p:spPr>
          <a:xfrm>
            <a:off x="8508168" y="3799269"/>
            <a:ext cx="34692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sz="2000" dirty="0"/>
              <a:t>How to evaluate the performance of the model: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sz="2000" dirty="0"/>
              <a:t>Small error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sz="2000" dirty="0"/>
              <a:t>High correlation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sz="2000" dirty="0"/>
              <a:t>Not overfitted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sz="2000" dirty="0"/>
              <a:t>Transferable</a:t>
            </a:r>
          </a:p>
        </p:txBody>
      </p:sp>
    </p:spTree>
    <p:extLst>
      <p:ext uri="{BB962C8B-B14F-4D97-AF65-F5344CB8AC3E}">
        <p14:creationId xmlns:p14="http://schemas.microsoft.com/office/powerpoint/2010/main" val="8496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8FFC5-5A3E-1414-F9E9-FF7BFE8E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3C41B-EF33-4C01-FE9C-1A4D88983D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" r="35093" b="40086"/>
          <a:stretch/>
        </p:blipFill>
        <p:spPr>
          <a:xfrm>
            <a:off x="5829845" y="352611"/>
            <a:ext cx="6263266" cy="57422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EAF85E-6F47-BCD3-3425-0B251951E560}"/>
              </a:ext>
            </a:extLst>
          </p:cNvPr>
          <p:cNvSpPr/>
          <p:nvPr/>
        </p:nvSpPr>
        <p:spPr>
          <a:xfrm>
            <a:off x="483978" y="352611"/>
            <a:ext cx="4075953" cy="490071"/>
          </a:xfrm>
          <a:custGeom>
            <a:avLst/>
            <a:gdLst>
              <a:gd name="connsiteX0" fmla="*/ 0 w 4075953"/>
              <a:gd name="connsiteY0" fmla="*/ 0 h 490071"/>
              <a:gd name="connsiteX1" fmla="*/ 500760 w 4075953"/>
              <a:gd name="connsiteY1" fmla="*/ 0 h 490071"/>
              <a:gd name="connsiteX2" fmla="*/ 1042279 w 4075953"/>
              <a:gd name="connsiteY2" fmla="*/ 0 h 490071"/>
              <a:gd name="connsiteX3" fmla="*/ 1543039 w 4075953"/>
              <a:gd name="connsiteY3" fmla="*/ 0 h 490071"/>
              <a:gd name="connsiteX4" fmla="*/ 2084559 w 4075953"/>
              <a:gd name="connsiteY4" fmla="*/ 0 h 490071"/>
              <a:gd name="connsiteX5" fmla="*/ 2626078 w 4075953"/>
              <a:gd name="connsiteY5" fmla="*/ 0 h 490071"/>
              <a:gd name="connsiteX6" fmla="*/ 3126838 w 4075953"/>
              <a:gd name="connsiteY6" fmla="*/ 0 h 490071"/>
              <a:gd name="connsiteX7" fmla="*/ 4075953 w 4075953"/>
              <a:gd name="connsiteY7" fmla="*/ 0 h 490071"/>
              <a:gd name="connsiteX8" fmla="*/ 4075953 w 4075953"/>
              <a:gd name="connsiteY8" fmla="*/ 490071 h 490071"/>
              <a:gd name="connsiteX9" fmla="*/ 3615953 w 4075953"/>
              <a:gd name="connsiteY9" fmla="*/ 490071 h 490071"/>
              <a:gd name="connsiteX10" fmla="*/ 3155952 w 4075953"/>
              <a:gd name="connsiteY10" fmla="*/ 490071 h 490071"/>
              <a:gd name="connsiteX11" fmla="*/ 2492154 w 4075953"/>
              <a:gd name="connsiteY11" fmla="*/ 490071 h 490071"/>
              <a:gd name="connsiteX12" fmla="*/ 2032154 w 4075953"/>
              <a:gd name="connsiteY12" fmla="*/ 490071 h 490071"/>
              <a:gd name="connsiteX13" fmla="*/ 1572153 w 4075953"/>
              <a:gd name="connsiteY13" fmla="*/ 490071 h 490071"/>
              <a:gd name="connsiteX14" fmla="*/ 949115 w 4075953"/>
              <a:gd name="connsiteY14" fmla="*/ 490071 h 490071"/>
              <a:gd name="connsiteX15" fmla="*/ 0 w 4075953"/>
              <a:gd name="connsiteY15" fmla="*/ 490071 h 490071"/>
              <a:gd name="connsiteX16" fmla="*/ 0 w 4075953"/>
              <a:gd name="connsiteY16" fmla="*/ 0 h 49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75953" h="490071" fill="none" extrusionOk="0">
                <a:moveTo>
                  <a:pt x="0" y="0"/>
                </a:moveTo>
                <a:cubicBezTo>
                  <a:pt x="153926" y="-10804"/>
                  <a:pt x="306041" y="36893"/>
                  <a:pt x="500760" y="0"/>
                </a:cubicBezTo>
                <a:cubicBezTo>
                  <a:pt x="695479" y="-36893"/>
                  <a:pt x="846177" y="32532"/>
                  <a:pt x="1042279" y="0"/>
                </a:cubicBezTo>
                <a:cubicBezTo>
                  <a:pt x="1238381" y="-32532"/>
                  <a:pt x="1371499" y="48582"/>
                  <a:pt x="1543039" y="0"/>
                </a:cubicBezTo>
                <a:cubicBezTo>
                  <a:pt x="1714579" y="-48582"/>
                  <a:pt x="1913648" y="38898"/>
                  <a:pt x="2084559" y="0"/>
                </a:cubicBezTo>
                <a:cubicBezTo>
                  <a:pt x="2255470" y="-38898"/>
                  <a:pt x="2441285" y="22839"/>
                  <a:pt x="2626078" y="0"/>
                </a:cubicBezTo>
                <a:cubicBezTo>
                  <a:pt x="2810871" y="-22839"/>
                  <a:pt x="2957058" y="35947"/>
                  <a:pt x="3126838" y="0"/>
                </a:cubicBezTo>
                <a:cubicBezTo>
                  <a:pt x="3296618" y="-35947"/>
                  <a:pt x="3688361" y="51480"/>
                  <a:pt x="4075953" y="0"/>
                </a:cubicBezTo>
                <a:cubicBezTo>
                  <a:pt x="4118058" y="227318"/>
                  <a:pt x="4057776" y="350158"/>
                  <a:pt x="4075953" y="490071"/>
                </a:cubicBezTo>
                <a:cubicBezTo>
                  <a:pt x="3963610" y="518643"/>
                  <a:pt x="3772506" y="481771"/>
                  <a:pt x="3615953" y="490071"/>
                </a:cubicBezTo>
                <a:cubicBezTo>
                  <a:pt x="3459400" y="498371"/>
                  <a:pt x="3336254" y="456101"/>
                  <a:pt x="3155952" y="490071"/>
                </a:cubicBezTo>
                <a:cubicBezTo>
                  <a:pt x="2975650" y="524041"/>
                  <a:pt x="2682162" y="469540"/>
                  <a:pt x="2492154" y="490071"/>
                </a:cubicBezTo>
                <a:cubicBezTo>
                  <a:pt x="2302146" y="510602"/>
                  <a:pt x="2163375" y="461530"/>
                  <a:pt x="2032154" y="490071"/>
                </a:cubicBezTo>
                <a:cubicBezTo>
                  <a:pt x="1900933" y="518612"/>
                  <a:pt x="1757773" y="441691"/>
                  <a:pt x="1572153" y="490071"/>
                </a:cubicBezTo>
                <a:cubicBezTo>
                  <a:pt x="1386533" y="538451"/>
                  <a:pt x="1225399" y="478825"/>
                  <a:pt x="949115" y="490071"/>
                </a:cubicBezTo>
                <a:cubicBezTo>
                  <a:pt x="672831" y="501317"/>
                  <a:pt x="409649" y="412202"/>
                  <a:pt x="0" y="490071"/>
                </a:cubicBezTo>
                <a:cubicBezTo>
                  <a:pt x="-42656" y="262608"/>
                  <a:pt x="20578" y="224663"/>
                  <a:pt x="0" y="0"/>
                </a:cubicBezTo>
                <a:close/>
              </a:path>
              <a:path w="4075953" h="490071" stroke="0" extrusionOk="0">
                <a:moveTo>
                  <a:pt x="0" y="0"/>
                </a:moveTo>
                <a:cubicBezTo>
                  <a:pt x="197538" y="-28611"/>
                  <a:pt x="295984" y="34180"/>
                  <a:pt x="500760" y="0"/>
                </a:cubicBezTo>
                <a:cubicBezTo>
                  <a:pt x="705536" y="-34180"/>
                  <a:pt x="797306" y="47636"/>
                  <a:pt x="1001520" y="0"/>
                </a:cubicBezTo>
                <a:cubicBezTo>
                  <a:pt x="1205734" y="-47636"/>
                  <a:pt x="1323906" y="43661"/>
                  <a:pt x="1502280" y="0"/>
                </a:cubicBezTo>
                <a:cubicBezTo>
                  <a:pt x="1680654" y="-43661"/>
                  <a:pt x="1779576" y="44530"/>
                  <a:pt x="2043799" y="0"/>
                </a:cubicBezTo>
                <a:cubicBezTo>
                  <a:pt x="2308022" y="-44530"/>
                  <a:pt x="2455918" y="61056"/>
                  <a:pt x="2707597" y="0"/>
                </a:cubicBezTo>
                <a:cubicBezTo>
                  <a:pt x="2959276" y="-61056"/>
                  <a:pt x="3051631" y="46077"/>
                  <a:pt x="3208357" y="0"/>
                </a:cubicBezTo>
                <a:cubicBezTo>
                  <a:pt x="3365083" y="-46077"/>
                  <a:pt x="3887772" y="17986"/>
                  <a:pt x="4075953" y="0"/>
                </a:cubicBezTo>
                <a:cubicBezTo>
                  <a:pt x="4093700" y="118139"/>
                  <a:pt x="4075683" y="365733"/>
                  <a:pt x="4075953" y="490071"/>
                </a:cubicBezTo>
                <a:cubicBezTo>
                  <a:pt x="3899404" y="496319"/>
                  <a:pt x="3632802" y="444275"/>
                  <a:pt x="3493674" y="490071"/>
                </a:cubicBezTo>
                <a:cubicBezTo>
                  <a:pt x="3354546" y="535867"/>
                  <a:pt x="3117513" y="475304"/>
                  <a:pt x="2992914" y="490071"/>
                </a:cubicBezTo>
                <a:cubicBezTo>
                  <a:pt x="2868315" y="504838"/>
                  <a:pt x="2673443" y="419140"/>
                  <a:pt x="2369876" y="490071"/>
                </a:cubicBezTo>
                <a:cubicBezTo>
                  <a:pt x="2066309" y="561002"/>
                  <a:pt x="2019759" y="459933"/>
                  <a:pt x="1828356" y="490071"/>
                </a:cubicBezTo>
                <a:cubicBezTo>
                  <a:pt x="1636953" y="520209"/>
                  <a:pt x="1574279" y="483953"/>
                  <a:pt x="1368356" y="490071"/>
                </a:cubicBezTo>
                <a:cubicBezTo>
                  <a:pt x="1162433" y="496189"/>
                  <a:pt x="1105087" y="440490"/>
                  <a:pt x="867596" y="490071"/>
                </a:cubicBezTo>
                <a:cubicBezTo>
                  <a:pt x="630105" y="539652"/>
                  <a:pt x="236933" y="426460"/>
                  <a:pt x="0" y="490071"/>
                </a:cubicBezTo>
                <a:cubicBezTo>
                  <a:pt x="-16616" y="356614"/>
                  <a:pt x="18096" y="141183"/>
                  <a:pt x="0" y="0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988609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tx1"/>
                </a:solidFill>
              </a:rPr>
              <a:t>131 data points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E861A7-4560-2D6E-CD46-E0C188F19C55}"/>
              </a:ext>
            </a:extLst>
          </p:cNvPr>
          <p:cNvGrpSpPr/>
          <p:nvPr/>
        </p:nvGrpSpPr>
        <p:grpSpPr>
          <a:xfrm>
            <a:off x="448119" y="2351740"/>
            <a:ext cx="2916518" cy="957731"/>
            <a:chOff x="525929" y="2578846"/>
            <a:chExt cx="2916518" cy="95773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D25529-C915-E2A3-FA2F-800126F405C7}"/>
                </a:ext>
              </a:extLst>
            </p:cNvPr>
            <p:cNvSpPr/>
            <p:nvPr/>
          </p:nvSpPr>
          <p:spPr>
            <a:xfrm>
              <a:off x="525929" y="3046506"/>
              <a:ext cx="496049" cy="490071"/>
            </a:xfrm>
            <a:custGeom>
              <a:avLst/>
              <a:gdLst>
                <a:gd name="connsiteX0" fmla="*/ 0 w 496049"/>
                <a:gd name="connsiteY0" fmla="*/ 0 h 490071"/>
                <a:gd name="connsiteX1" fmla="*/ 496049 w 496049"/>
                <a:gd name="connsiteY1" fmla="*/ 0 h 490071"/>
                <a:gd name="connsiteX2" fmla="*/ 496049 w 496049"/>
                <a:gd name="connsiteY2" fmla="*/ 490071 h 490071"/>
                <a:gd name="connsiteX3" fmla="*/ 0 w 496049"/>
                <a:gd name="connsiteY3" fmla="*/ 490071 h 490071"/>
                <a:gd name="connsiteX4" fmla="*/ 0 w 496049"/>
                <a:gd name="connsiteY4" fmla="*/ 0 h 49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049" h="490071" fill="none" extrusionOk="0">
                  <a:moveTo>
                    <a:pt x="0" y="0"/>
                  </a:moveTo>
                  <a:cubicBezTo>
                    <a:pt x="242753" y="-37500"/>
                    <a:pt x="315138" y="29634"/>
                    <a:pt x="496049" y="0"/>
                  </a:cubicBezTo>
                  <a:cubicBezTo>
                    <a:pt x="554588" y="218712"/>
                    <a:pt x="491925" y="273100"/>
                    <a:pt x="496049" y="490071"/>
                  </a:cubicBezTo>
                  <a:cubicBezTo>
                    <a:pt x="265956" y="530756"/>
                    <a:pt x="241087" y="459133"/>
                    <a:pt x="0" y="490071"/>
                  </a:cubicBezTo>
                  <a:cubicBezTo>
                    <a:pt x="-41880" y="301916"/>
                    <a:pt x="36783" y="175951"/>
                    <a:pt x="0" y="0"/>
                  </a:cubicBezTo>
                  <a:close/>
                </a:path>
                <a:path w="496049" h="490071" stroke="0" extrusionOk="0">
                  <a:moveTo>
                    <a:pt x="0" y="0"/>
                  </a:moveTo>
                  <a:cubicBezTo>
                    <a:pt x="184630" y="-5097"/>
                    <a:pt x="272992" y="14776"/>
                    <a:pt x="496049" y="0"/>
                  </a:cubicBezTo>
                  <a:cubicBezTo>
                    <a:pt x="502036" y="156832"/>
                    <a:pt x="437615" y="308112"/>
                    <a:pt x="496049" y="490071"/>
                  </a:cubicBezTo>
                  <a:cubicBezTo>
                    <a:pt x="257130" y="510030"/>
                    <a:pt x="244454" y="439377"/>
                    <a:pt x="0" y="490071"/>
                  </a:cubicBezTo>
                  <a:cubicBezTo>
                    <a:pt x="-27923" y="357788"/>
                    <a:pt x="5206" y="103269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988609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BF6DC2-93E6-D09D-7B1A-F01FD85BE552}"/>
                </a:ext>
              </a:extLst>
            </p:cNvPr>
            <p:cNvSpPr/>
            <p:nvPr/>
          </p:nvSpPr>
          <p:spPr>
            <a:xfrm>
              <a:off x="2946398" y="3046506"/>
              <a:ext cx="496049" cy="490071"/>
            </a:xfrm>
            <a:custGeom>
              <a:avLst/>
              <a:gdLst>
                <a:gd name="connsiteX0" fmla="*/ 0 w 496049"/>
                <a:gd name="connsiteY0" fmla="*/ 0 h 490071"/>
                <a:gd name="connsiteX1" fmla="*/ 496049 w 496049"/>
                <a:gd name="connsiteY1" fmla="*/ 0 h 490071"/>
                <a:gd name="connsiteX2" fmla="*/ 496049 w 496049"/>
                <a:gd name="connsiteY2" fmla="*/ 490071 h 490071"/>
                <a:gd name="connsiteX3" fmla="*/ 0 w 496049"/>
                <a:gd name="connsiteY3" fmla="*/ 490071 h 490071"/>
                <a:gd name="connsiteX4" fmla="*/ 0 w 496049"/>
                <a:gd name="connsiteY4" fmla="*/ 0 h 49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049" h="490071" fill="none" extrusionOk="0">
                  <a:moveTo>
                    <a:pt x="0" y="0"/>
                  </a:moveTo>
                  <a:cubicBezTo>
                    <a:pt x="242753" y="-37500"/>
                    <a:pt x="315138" y="29634"/>
                    <a:pt x="496049" y="0"/>
                  </a:cubicBezTo>
                  <a:cubicBezTo>
                    <a:pt x="554588" y="218712"/>
                    <a:pt x="491925" y="273100"/>
                    <a:pt x="496049" y="490071"/>
                  </a:cubicBezTo>
                  <a:cubicBezTo>
                    <a:pt x="265956" y="530756"/>
                    <a:pt x="241087" y="459133"/>
                    <a:pt x="0" y="490071"/>
                  </a:cubicBezTo>
                  <a:cubicBezTo>
                    <a:pt x="-41880" y="301916"/>
                    <a:pt x="36783" y="175951"/>
                    <a:pt x="0" y="0"/>
                  </a:cubicBezTo>
                  <a:close/>
                </a:path>
                <a:path w="496049" h="490071" stroke="0" extrusionOk="0">
                  <a:moveTo>
                    <a:pt x="0" y="0"/>
                  </a:moveTo>
                  <a:cubicBezTo>
                    <a:pt x="184630" y="-5097"/>
                    <a:pt x="272992" y="14776"/>
                    <a:pt x="496049" y="0"/>
                  </a:cubicBezTo>
                  <a:cubicBezTo>
                    <a:pt x="502036" y="156832"/>
                    <a:pt x="437615" y="308112"/>
                    <a:pt x="496049" y="490071"/>
                  </a:cubicBezTo>
                  <a:cubicBezTo>
                    <a:pt x="257130" y="510030"/>
                    <a:pt x="244454" y="439377"/>
                    <a:pt x="0" y="490071"/>
                  </a:cubicBezTo>
                  <a:cubicBezTo>
                    <a:pt x="-27923" y="357788"/>
                    <a:pt x="5206" y="103269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988609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669177-7A04-F699-4193-D11021F344DB}"/>
                </a:ext>
              </a:extLst>
            </p:cNvPr>
            <p:cNvSpPr/>
            <p:nvPr/>
          </p:nvSpPr>
          <p:spPr>
            <a:xfrm>
              <a:off x="1131046" y="3046506"/>
              <a:ext cx="496049" cy="490071"/>
            </a:xfrm>
            <a:custGeom>
              <a:avLst/>
              <a:gdLst>
                <a:gd name="connsiteX0" fmla="*/ 0 w 496049"/>
                <a:gd name="connsiteY0" fmla="*/ 0 h 490071"/>
                <a:gd name="connsiteX1" fmla="*/ 496049 w 496049"/>
                <a:gd name="connsiteY1" fmla="*/ 0 h 490071"/>
                <a:gd name="connsiteX2" fmla="*/ 496049 w 496049"/>
                <a:gd name="connsiteY2" fmla="*/ 490071 h 490071"/>
                <a:gd name="connsiteX3" fmla="*/ 0 w 496049"/>
                <a:gd name="connsiteY3" fmla="*/ 490071 h 490071"/>
                <a:gd name="connsiteX4" fmla="*/ 0 w 496049"/>
                <a:gd name="connsiteY4" fmla="*/ 0 h 49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049" h="490071" fill="none" extrusionOk="0">
                  <a:moveTo>
                    <a:pt x="0" y="0"/>
                  </a:moveTo>
                  <a:cubicBezTo>
                    <a:pt x="242753" y="-37500"/>
                    <a:pt x="315138" y="29634"/>
                    <a:pt x="496049" y="0"/>
                  </a:cubicBezTo>
                  <a:cubicBezTo>
                    <a:pt x="554588" y="218712"/>
                    <a:pt x="491925" y="273100"/>
                    <a:pt x="496049" y="490071"/>
                  </a:cubicBezTo>
                  <a:cubicBezTo>
                    <a:pt x="265956" y="530756"/>
                    <a:pt x="241087" y="459133"/>
                    <a:pt x="0" y="490071"/>
                  </a:cubicBezTo>
                  <a:cubicBezTo>
                    <a:pt x="-41880" y="301916"/>
                    <a:pt x="36783" y="175951"/>
                    <a:pt x="0" y="0"/>
                  </a:cubicBezTo>
                  <a:close/>
                </a:path>
                <a:path w="496049" h="490071" stroke="0" extrusionOk="0">
                  <a:moveTo>
                    <a:pt x="0" y="0"/>
                  </a:moveTo>
                  <a:cubicBezTo>
                    <a:pt x="184630" y="-5097"/>
                    <a:pt x="272992" y="14776"/>
                    <a:pt x="496049" y="0"/>
                  </a:cubicBezTo>
                  <a:cubicBezTo>
                    <a:pt x="502036" y="156832"/>
                    <a:pt x="437615" y="308112"/>
                    <a:pt x="496049" y="490071"/>
                  </a:cubicBezTo>
                  <a:cubicBezTo>
                    <a:pt x="257130" y="510030"/>
                    <a:pt x="244454" y="439377"/>
                    <a:pt x="0" y="490071"/>
                  </a:cubicBezTo>
                  <a:cubicBezTo>
                    <a:pt x="-27923" y="357788"/>
                    <a:pt x="5206" y="103269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988609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1ED4C3-A28D-22B4-6632-F406F7613F89}"/>
                </a:ext>
              </a:extLst>
            </p:cNvPr>
            <p:cNvSpPr/>
            <p:nvPr/>
          </p:nvSpPr>
          <p:spPr>
            <a:xfrm>
              <a:off x="1736163" y="3046506"/>
              <a:ext cx="496049" cy="490071"/>
            </a:xfrm>
            <a:custGeom>
              <a:avLst/>
              <a:gdLst>
                <a:gd name="connsiteX0" fmla="*/ 0 w 496049"/>
                <a:gd name="connsiteY0" fmla="*/ 0 h 490071"/>
                <a:gd name="connsiteX1" fmla="*/ 496049 w 496049"/>
                <a:gd name="connsiteY1" fmla="*/ 0 h 490071"/>
                <a:gd name="connsiteX2" fmla="*/ 496049 w 496049"/>
                <a:gd name="connsiteY2" fmla="*/ 490071 h 490071"/>
                <a:gd name="connsiteX3" fmla="*/ 0 w 496049"/>
                <a:gd name="connsiteY3" fmla="*/ 490071 h 490071"/>
                <a:gd name="connsiteX4" fmla="*/ 0 w 496049"/>
                <a:gd name="connsiteY4" fmla="*/ 0 h 49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049" h="490071" fill="none" extrusionOk="0">
                  <a:moveTo>
                    <a:pt x="0" y="0"/>
                  </a:moveTo>
                  <a:cubicBezTo>
                    <a:pt x="242753" y="-37500"/>
                    <a:pt x="315138" y="29634"/>
                    <a:pt x="496049" y="0"/>
                  </a:cubicBezTo>
                  <a:cubicBezTo>
                    <a:pt x="554588" y="218712"/>
                    <a:pt x="491925" y="273100"/>
                    <a:pt x="496049" y="490071"/>
                  </a:cubicBezTo>
                  <a:cubicBezTo>
                    <a:pt x="265956" y="530756"/>
                    <a:pt x="241087" y="459133"/>
                    <a:pt x="0" y="490071"/>
                  </a:cubicBezTo>
                  <a:cubicBezTo>
                    <a:pt x="-41880" y="301916"/>
                    <a:pt x="36783" y="175951"/>
                    <a:pt x="0" y="0"/>
                  </a:cubicBezTo>
                  <a:close/>
                </a:path>
                <a:path w="496049" h="490071" stroke="0" extrusionOk="0">
                  <a:moveTo>
                    <a:pt x="0" y="0"/>
                  </a:moveTo>
                  <a:cubicBezTo>
                    <a:pt x="184630" y="-5097"/>
                    <a:pt x="272992" y="14776"/>
                    <a:pt x="496049" y="0"/>
                  </a:cubicBezTo>
                  <a:cubicBezTo>
                    <a:pt x="502036" y="156832"/>
                    <a:pt x="437615" y="308112"/>
                    <a:pt x="496049" y="490071"/>
                  </a:cubicBezTo>
                  <a:cubicBezTo>
                    <a:pt x="257130" y="510030"/>
                    <a:pt x="244454" y="439377"/>
                    <a:pt x="0" y="490071"/>
                  </a:cubicBezTo>
                  <a:cubicBezTo>
                    <a:pt x="-27923" y="357788"/>
                    <a:pt x="5206" y="103269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988609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5F57E0-F0FB-E434-E6C1-B7FC8342BF84}"/>
                </a:ext>
              </a:extLst>
            </p:cNvPr>
            <p:cNvSpPr/>
            <p:nvPr/>
          </p:nvSpPr>
          <p:spPr>
            <a:xfrm>
              <a:off x="2341280" y="3046506"/>
              <a:ext cx="496049" cy="490071"/>
            </a:xfrm>
            <a:custGeom>
              <a:avLst/>
              <a:gdLst>
                <a:gd name="connsiteX0" fmla="*/ 0 w 496049"/>
                <a:gd name="connsiteY0" fmla="*/ 0 h 490071"/>
                <a:gd name="connsiteX1" fmla="*/ 496049 w 496049"/>
                <a:gd name="connsiteY1" fmla="*/ 0 h 490071"/>
                <a:gd name="connsiteX2" fmla="*/ 496049 w 496049"/>
                <a:gd name="connsiteY2" fmla="*/ 490071 h 490071"/>
                <a:gd name="connsiteX3" fmla="*/ 0 w 496049"/>
                <a:gd name="connsiteY3" fmla="*/ 490071 h 490071"/>
                <a:gd name="connsiteX4" fmla="*/ 0 w 496049"/>
                <a:gd name="connsiteY4" fmla="*/ 0 h 49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049" h="490071" fill="none" extrusionOk="0">
                  <a:moveTo>
                    <a:pt x="0" y="0"/>
                  </a:moveTo>
                  <a:cubicBezTo>
                    <a:pt x="242753" y="-37500"/>
                    <a:pt x="315138" y="29634"/>
                    <a:pt x="496049" y="0"/>
                  </a:cubicBezTo>
                  <a:cubicBezTo>
                    <a:pt x="554588" y="218712"/>
                    <a:pt x="491925" y="273100"/>
                    <a:pt x="496049" y="490071"/>
                  </a:cubicBezTo>
                  <a:cubicBezTo>
                    <a:pt x="265956" y="530756"/>
                    <a:pt x="241087" y="459133"/>
                    <a:pt x="0" y="490071"/>
                  </a:cubicBezTo>
                  <a:cubicBezTo>
                    <a:pt x="-41880" y="301916"/>
                    <a:pt x="36783" y="175951"/>
                    <a:pt x="0" y="0"/>
                  </a:cubicBezTo>
                  <a:close/>
                </a:path>
                <a:path w="496049" h="490071" stroke="0" extrusionOk="0">
                  <a:moveTo>
                    <a:pt x="0" y="0"/>
                  </a:moveTo>
                  <a:cubicBezTo>
                    <a:pt x="184630" y="-5097"/>
                    <a:pt x="272992" y="14776"/>
                    <a:pt x="496049" y="0"/>
                  </a:cubicBezTo>
                  <a:cubicBezTo>
                    <a:pt x="502036" y="156832"/>
                    <a:pt x="437615" y="308112"/>
                    <a:pt x="496049" y="490071"/>
                  </a:cubicBezTo>
                  <a:cubicBezTo>
                    <a:pt x="257130" y="510030"/>
                    <a:pt x="244454" y="439377"/>
                    <a:pt x="0" y="490071"/>
                  </a:cubicBezTo>
                  <a:cubicBezTo>
                    <a:pt x="-27923" y="357788"/>
                    <a:pt x="5206" y="103269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988609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5EFF54F2-EDA1-E578-7A37-B8D6B9B27CDE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5400000">
              <a:off x="1145242" y="2207559"/>
              <a:ext cx="467659" cy="1210234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7F0A7D36-4458-AAB9-1388-26B223F0F4BF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1447801" y="2510118"/>
              <a:ext cx="467659" cy="60511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1BB7F94E-96FE-EACA-EFD9-E7EF76DEB69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rot="5400000">
              <a:off x="1750359" y="2812676"/>
              <a:ext cx="467659" cy="1270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AEF4FC55-127A-6BC8-0E8A-EAF058208760}"/>
                </a:ext>
              </a:extLst>
            </p:cNvPr>
            <p:cNvCxnSpPr>
              <a:cxnSpLocks/>
              <a:stCxn id="6" idx="2"/>
              <a:endCxn id="12" idx="0"/>
            </p:cNvCxnSpPr>
            <p:nvPr/>
          </p:nvCxnSpPr>
          <p:spPr>
            <a:xfrm rot="16200000" flipH="1">
              <a:off x="2052917" y="2510117"/>
              <a:ext cx="467659" cy="60511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81AF095A-9B36-7D72-A4EC-55116E7D2B76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rot="16200000" flipH="1">
              <a:off x="2355476" y="2207558"/>
              <a:ext cx="467659" cy="121023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D83F360-BCAA-3195-074C-BC45CEDDC082}"/>
              </a:ext>
            </a:extLst>
          </p:cNvPr>
          <p:cNvSpPr txBox="1"/>
          <p:nvPr/>
        </p:nvSpPr>
        <p:spPr>
          <a:xfrm>
            <a:off x="828557" y="3384334"/>
            <a:ext cx="2277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5-fold validation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FE529F-9D9E-E058-7957-EA4421DF9FC3}"/>
              </a:ext>
            </a:extLst>
          </p:cNvPr>
          <p:cNvGrpSpPr/>
          <p:nvPr/>
        </p:nvGrpSpPr>
        <p:grpSpPr>
          <a:xfrm>
            <a:off x="448119" y="842683"/>
            <a:ext cx="2916518" cy="1509058"/>
            <a:chOff x="525929" y="842683"/>
            <a:chExt cx="2916518" cy="15090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5349D3-798A-C7B5-B2C9-5810AC0D7DAA}"/>
                </a:ext>
              </a:extLst>
            </p:cNvPr>
            <p:cNvSpPr/>
            <p:nvPr/>
          </p:nvSpPr>
          <p:spPr>
            <a:xfrm>
              <a:off x="525929" y="1861670"/>
              <a:ext cx="2916518" cy="490071"/>
            </a:xfrm>
            <a:custGeom>
              <a:avLst/>
              <a:gdLst>
                <a:gd name="connsiteX0" fmla="*/ 0 w 2916518"/>
                <a:gd name="connsiteY0" fmla="*/ 0 h 490071"/>
                <a:gd name="connsiteX1" fmla="*/ 612469 w 2916518"/>
                <a:gd name="connsiteY1" fmla="*/ 0 h 490071"/>
                <a:gd name="connsiteX2" fmla="*/ 1137442 w 2916518"/>
                <a:gd name="connsiteY2" fmla="*/ 0 h 490071"/>
                <a:gd name="connsiteX3" fmla="*/ 1691580 w 2916518"/>
                <a:gd name="connsiteY3" fmla="*/ 0 h 490071"/>
                <a:gd name="connsiteX4" fmla="*/ 2245719 w 2916518"/>
                <a:gd name="connsiteY4" fmla="*/ 0 h 490071"/>
                <a:gd name="connsiteX5" fmla="*/ 2916518 w 2916518"/>
                <a:gd name="connsiteY5" fmla="*/ 0 h 490071"/>
                <a:gd name="connsiteX6" fmla="*/ 2916518 w 2916518"/>
                <a:gd name="connsiteY6" fmla="*/ 490071 h 490071"/>
                <a:gd name="connsiteX7" fmla="*/ 2362380 w 2916518"/>
                <a:gd name="connsiteY7" fmla="*/ 490071 h 490071"/>
                <a:gd name="connsiteX8" fmla="*/ 1866572 w 2916518"/>
                <a:gd name="connsiteY8" fmla="*/ 490071 h 490071"/>
                <a:gd name="connsiteX9" fmla="*/ 1283268 w 2916518"/>
                <a:gd name="connsiteY9" fmla="*/ 490071 h 490071"/>
                <a:gd name="connsiteX10" fmla="*/ 729130 w 2916518"/>
                <a:gd name="connsiteY10" fmla="*/ 490071 h 490071"/>
                <a:gd name="connsiteX11" fmla="*/ 0 w 2916518"/>
                <a:gd name="connsiteY11" fmla="*/ 490071 h 490071"/>
                <a:gd name="connsiteX12" fmla="*/ 0 w 2916518"/>
                <a:gd name="connsiteY12" fmla="*/ 0 h 49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16518" h="490071" fill="none" extrusionOk="0">
                  <a:moveTo>
                    <a:pt x="0" y="0"/>
                  </a:moveTo>
                  <a:cubicBezTo>
                    <a:pt x="237509" y="-23701"/>
                    <a:pt x="387371" y="698"/>
                    <a:pt x="612469" y="0"/>
                  </a:cubicBezTo>
                  <a:cubicBezTo>
                    <a:pt x="837567" y="-698"/>
                    <a:pt x="1020154" y="34717"/>
                    <a:pt x="1137442" y="0"/>
                  </a:cubicBezTo>
                  <a:cubicBezTo>
                    <a:pt x="1254730" y="-34717"/>
                    <a:pt x="1521333" y="46713"/>
                    <a:pt x="1691580" y="0"/>
                  </a:cubicBezTo>
                  <a:cubicBezTo>
                    <a:pt x="1861827" y="-46713"/>
                    <a:pt x="2033861" y="56849"/>
                    <a:pt x="2245719" y="0"/>
                  </a:cubicBezTo>
                  <a:cubicBezTo>
                    <a:pt x="2457577" y="-56849"/>
                    <a:pt x="2700361" y="70168"/>
                    <a:pt x="2916518" y="0"/>
                  </a:cubicBezTo>
                  <a:cubicBezTo>
                    <a:pt x="2934383" y="123407"/>
                    <a:pt x="2898240" y="342103"/>
                    <a:pt x="2916518" y="490071"/>
                  </a:cubicBezTo>
                  <a:cubicBezTo>
                    <a:pt x="2696342" y="507067"/>
                    <a:pt x="2560570" y="426203"/>
                    <a:pt x="2362380" y="490071"/>
                  </a:cubicBezTo>
                  <a:cubicBezTo>
                    <a:pt x="2164190" y="553939"/>
                    <a:pt x="1981546" y="488963"/>
                    <a:pt x="1866572" y="490071"/>
                  </a:cubicBezTo>
                  <a:cubicBezTo>
                    <a:pt x="1751598" y="491179"/>
                    <a:pt x="1432464" y="461351"/>
                    <a:pt x="1283268" y="490071"/>
                  </a:cubicBezTo>
                  <a:cubicBezTo>
                    <a:pt x="1134072" y="518791"/>
                    <a:pt x="894118" y="430359"/>
                    <a:pt x="729130" y="490071"/>
                  </a:cubicBezTo>
                  <a:cubicBezTo>
                    <a:pt x="564142" y="549783"/>
                    <a:pt x="179738" y="458904"/>
                    <a:pt x="0" y="490071"/>
                  </a:cubicBezTo>
                  <a:cubicBezTo>
                    <a:pt x="-20472" y="334739"/>
                    <a:pt x="38074" y="155792"/>
                    <a:pt x="0" y="0"/>
                  </a:cubicBezTo>
                  <a:close/>
                </a:path>
                <a:path w="2916518" h="490071" stroke="0" extrusionOk="0">
                  <a:moveTo>
                    <a:pt x="0" y="0"/>
                  </a:moveTo>
                  <a:cubicBezTo>
                    <a:pt x="237854" y="-37561"/>
                    <a:pt x="271579" y="48638"/>
                    <a:pt x="524973" y="0"/>
                  </a:cubicBezTo>
                  <a:cubicBezTo>
                    <a:pt x="778367" y="-48638"/>
                    <a:pt x="848966" y="27660"/>
                    <a:pt x="1049946" y="0"/>
                  </a:cubicBezTo>
                  <a:cubicBezTo>
                    <a:pt x="1250926" y="-27660"/>
                    <a:pt x="1373627" y="53544"/>
                    <a:pt x="1574920" y="0"/>
                  </a:cubicBezTo>
                  <a:cubicBezTo>
                    <a:pt x="1776213" y="-53544"/>
                    <a:pt x="1899566" y="23880"/>
                    <a:pt x="2129058" y="0"/>
                  </a:cubicBezTo>
                  <a:cubicBezTo>
                    <a:pt x="2358550" y="-23880"/>
                    <a:pt x="2592976" y="85733"/>
                    <a:pt x="2916518" y="0"/>
                  </a:cubicBezTo>
                  <a:cubicBezTo>
                    <a:pt x="2970120" y="239781"/>
                    <a:pt x="2888386" y="337646"/>
                    <a:pt x="2916518" y="490071"/>
                  </a:cubicBezTo>
                  <a:cubicBezTo>
                    <a:pt x="2677863" y="535850"/>
                    <a:pt x="2585340" y="433592"/>
                    <a:pt x="2333214" y="490071"/>
                  </a:cubicBezTo>
                  <a:cubicBezTo>
                    <a:pt x="2081088" y="546550"/>
                    <a:pt x="2043080" y="464545"/>
                    <a:pt x="1837406" y="490071"/>
                  </a:cubicBezTo>
                  <a:cubicBezTo>
                    <a:pt x="1631732" y="515597"/>
                    <a:pt x="1439286" y="445678"/>
                    <a:pt x="1195772" y="490071"/>
                  </a:cubicBezTo>
                  <a:cubicBezTo>
                    <a:pt x="952258" y="534464"/>
                    <a:pt x="916735" y="430126"/>
                    <a:pt x="670799" y="490071"/>
                  </a:cubicBezTo>
                  <a:cubicBezTo>
                    <a:pt x="424863" y="550016"/>
                    <a:pt x="200864" y="443838"/>
                    <a:pt x="0" y="490071"/>
                  </a:cubicBezTo>
                  <a:cubicBezTo>
                    <a:pt x="-3550" y="310787"/>
                    <a:pt x="38235" y="233839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988609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000" dirty="0">
                  <a:solidFill>
                    <a:schemeClr val="tx1"/>
                  </a:solidFill>
                </a:rPr>
                <a:t>80%: Training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6E12994-6E39-D657-7D07-905CF5B35D1E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rot="5400000">
              <a:off x="1743578" y="1083293"/>
              <a:ext cx="1018988" cy="537767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C92C9B-3EA3-72D9-6D49-A6EA57AFAECB}"/>
              </a:ext>
            </a:extLst>
          </p:cNvPr>
          <p:cNvGrpSpPr/>
          <p:nvPr/>
        </p:nvGrpSpPr>
        <p:grpSpPr>
          <a:xfrm>
            <a:off x="2521955" y="842681"/>
            <a:ext cx="2115786" cy="1515037"/>
            <a:chOff x="2521955" y="842681"/>
            <a:chExt cx="2115786" cy="151503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DE9AE7-8CAC-9BA3-F889-5F66AF3C012D}"/>
                </a:ext>
              </a:extLst>
            </p:cNvPr>
            <p:cNvSpPr/>
            <p:nvPr/>
          </p:nvSpPr>
          <p:spPr>
            <a:xfrm>
              <a:off x="3544047" y="1867647"/>
              <a:ext cx="1093694" cy="490071"/>
            </a:xfrm>
            <a:custGeom>
              <a:avLst/>
              <a:gdLst>
                <a:gd name="connsiteX0" fmla="*/ 0 w 1093694"/>
                <a:gd name="connsiteY0" fmla="*/ 0 h 490071"/>
                <a:gd name="connsiteX1" fmla="*/ 514036 w 1093694"/>
                <a:gd name="connsiteY1" fmla="*/ 0 h 490071"/>
                <a:gd name="connsiteX2" fmla="*/ 1093694 w 1093694"/>
                <a:gd name="connsiteY2" fmla="*/ 0 h 490071"/>
                <a:gd name="connsiteX3" fmla="*/ 1093694 w 1093694"/>
                <a:gd name="connsiteY3" fmla="*/ 490071 h 490071"/>
                <a:gd name="connsiteX4" fmla="*/ 557784 w 1093694"/>
                <a:gd name="connsiteY4" fmla="*/ 490071 h 490071"/>
                <a:gd name="connsiteX5" fmla="*/ 0 w 1093694"/>
                <a:gd name="connsiteY5" fmla="*/ 490071 h 490071"/>
                <a:gd name="connsiteX6" fmla="*/ 0 w 1093694"/>
                <a:gd name="connsiteY6" fmla="*/ 0 h 49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3694" h="490071" fill="none" extrusionOk="0">
                  <a:moveTo>
                    <a:pt x="0" y="0"/>
                  </a:moveTo>
                  <a:cubicBezTo>
                    <a:pt x="203695" y="-50540"/>
                    <a:pt x="319324" y="14943"/>
                    <a:pt x="514036" y="0"/>
                  </a:cubicBezTo>
                  <a:cubicBezTo>
                    <a:pt x="708748" y="-14943"/>
                    <a:pt x="816486" y="53593"/>
                    <a:pt x="1093694" y="0"/>
                  </a:cubicBezTo>
                  <a:cubicBezTo>
                    <a:pt x="1111694" y="178651"/>
                    <a:pt x="1037999" y="292268"/>
                    <a:pt x="1093694" y="490071"/>
                  </a:cubicBezTo>
                  <a:cubicBezTo>
                    <a:pt x="908987" y="507895"/>
                    <a:pt x="672325" y="434640"/>
                    <a:pt x="557784" y="490071"/>
                  </a:cubicBezTo>
                  <a:cubicBezTo>
                    <a:pt x="443243" y="545502"/>
                    <a:pt x="229610" y="462095"/>
                    <a:pt x="0" y="490071"/>
                  </a:cubicBezTo>
                  <a:cubicBezTo>
                    <a:pt x="-33300" y="380859"/>
                    <a:pt x="1206" y="102789"/>
                    <a:pt x="0" y="0"/>
                  </a:cubicBezTo>
                  <a:close/>
                </a:path>
                <a:path w="1093694" h="490071" stroke="0" extrusionOk="0">
                  <a:moveTo>
                    <a:pt x="0" y="0"/>
                  </a:moveTo>
                  <a:cubicBezTo>
                    <a:pt x="237854" y="-37561"/>
                    <a:pt x="271579" y="48638"/>
                    <a:pt x="524973" y="0"/>
                  </a:cubicBezTo>
                  <a:cubicBezTo>
                    <a:pt x="778367" y="-48638"/>
                    <a:pt x="871016" y="1252"/>
                    <a:pt x="1093694" y="0"/>
                  </a:cubicBezTo>
                  <a:cubicBezTo>
                    <a:pt x="1114733" y="136220"/>
                    <a:pt x="1087718" y="357542"/>
                    <a:pt x="1093694" y="490071"/>
                  </a:cubicBezTo>
                  <a:cubicBezTo>
                    <a:pt x="974992" y="531053"/>
                    <a:pt x="758416" y="434945"/>
                    <a:pt x="579658" y="490071"/>
                  </a:cubicBezTo>
                  <a:cubicBezTo>
                    <a:pt x="400900" y="545197"/>
                    <a:pt x="199812" y="454734"/>
                    <a:pt x="0" y="490071"/>
                  </a:cubicBezTo>
                  <a:cubicBezTo>
                    <a:pt x="-16307" y="351369"/>
                    <a:pt x="41062" y="224911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988609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000" dirty="0">
                  <a:solidFill>
                    <a:schemeClr val="tx1"/>
                  </a:solidFill>
                </a:rPr>
                <a:t>20%: Testing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5A10F835-D5C8-FCC2-6F0C-0AB53266066A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rot="16200000" flipH="1">
              <a:off x="2793942" y="570694"/>
              <a:ext cx="1024965" cy="1568939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DE438D7-DAA3-D590-9609-BB1AE1249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2" y="3935925"/>
            <a:ext cx="3034422" cy="271075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3C8C3B9-3F5A-98CC-0B15-7D050BFBB0C2}"/>
              </a:ext>
            </a:extLst>
          </p:cNvPr>
          <p:cNvSpPr txBox="1"/>
          <p:nvPr/>
        </p:nvSpPr>
        <p:spPr>
          <a:xfrm>
            <a:off x="3544047" y="4305551"/>
            <a:ext cx="2115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is the function to call when you want to train a GPR model.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788D71F-1426-C63A-81D2-C91F7A9D02D4}"/>
              </a:ext>
            </a:extLst>
          </p:cNvPr>
          <p:cNvCxnSpPr>
            <a:stCxn id="46" idx="1"/>
          </p:cNvCxnSpPr>
          <p:nvPr/>
        </p:nvCxnSpPr>
        <p:spPr>
          <a:xfrm flipH="1">
            <a:off x="2868588" y="4905716"/>
            <a:ext cx="675459" cy="3236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94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68F23-A43F-C8C2-F523-E44649B9943B}"/>
              </a:ext>
            </a:extLst>
          </p:cNvPr>
          <p:cNvSpPr txBox="1"/>
          <p:nvPr/>
        </p:nvSpPr>
        <p:spPr>
          <a:xfrm>
            <a:off x="220662" y="123071"/>
            <a:ext cx="432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Acknowledgements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3D2C0-E287-5227-F9B2-2A3F6F08C3D6}"/>
              </a:ext>
            </a:extLst>
          </p:cNvPr>
          <p:cNvSpPr txBox="1"/>
          <p:nvPr/>
        </p:nvSpPr>
        <p:spPr>
          <a:xfrm>
            <a:off x="7539383" y="1012046"/>
            <a:ext cx="142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Funding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C8D13-6B1D-ECDB-CAF1-605D6210CF56}"/>
              </a:ext>
            </a:extLst>
          </p:cNvPr>
          <p:cNvSpPr txBox="1"/>
          <p:nvPr/>
        </p:nvSpPr>
        <p:spPr>
          <a:xfrm>
            <a:off x="7284457" y="3337984"/>
            <a:ext cx="430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High Performance Computing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E165E-1B78-69A1-27EF-14100601818B}"/>
              </a:ext>
            </a:extLst>
          </p:cNvPr>
          <p:cNvGrpSpPr/>
          <p:nvPr/>
        </p:nvGrpSpPr>
        <p:grpSpPr>
          <a:xfrm>
            <a:off x="7744348" y="3906384"/>
            <a:ext cx="4309689" cy="2009282"/>
            <a:chOff x="4672679" y="3562379"/>
            <a:chExt cx="3466915" cy="20092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15F667-3BA5-DEDB-AEC7-B880FCFDCB0B}"/>
                </a:ext>
              </a:extLst>
            </p:cNvPr>
            <p:cNvSpPr txBox="1"/>
            <p:nvPr/>
          </p:nvSpPr>
          <p:spPr>
            <a:xfrm>
              <a:off x="4672679" y="4494443"/>
              <a:ext cx="346691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This research was partially performed on resources of the National Supercomputing Centre, Singapore (</a:t>
              </a:r>
              <a:r>
                <a:rPr lang="en-US" sz="1600" dirty="0">
                  <a:cs typeface="Arial" panose="020B0604020202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https://www.nscc.sg</a:t>
              </a:r>
              <a:r>
                <a:rPr lang="en-US" sz="1600" dirty="0">
                  <a:cs typeface="Arial" panose="020B0604020202020204" pitchFamily="34" charset="0"/>
                </a:rPr>
                <a:t>). </a:t>
              </a:r>
            </a:p>
          </p:txBody>
        </p:sp>
        <p:pic>
          <p:nvPicPr>
            <p:cNvPr id="9" name="Picture 6" descr="Home - NSCC">
              <a:extLst>
                <a:ext uri="{FF2B5EF4-FFF2-40B4-BE49-F238E27FC236}">
                  <a16:creationId xmlns:a16="http://schemas.microsoft.com/office/drawing/2014/main" id="{4AD33377-4E0C-DEE0-C9D7-7858AB17B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068" y="3562379"/>
              <a:ext cx="1451773" cy="667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4" descr="Agency for Science, Technology and Research (A*STAR)">
            <a:extLst>
              <a:ext uri="{FF2B5EF4-FFF2-40B4-BE49-F238E27FC236}">
                <a16:creationId xmlns:a16="http://schemas.microsoft.com/office/drawing/2014/main" id="{7EF4DF4B-64D6-54AF-E8E5-8FA4BD17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63" y="1757187"/>
            <a:ext cx="1811865" cy="66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494BEF-370A-53A4-03D8-866988E9640B}"/>
              </a:ext>
            </a:extLst>
          </p:cNvPr>
          <p:cNvSpPr txBox="1"/>
          <p:nvPr/>
        </p:nvSpPr>
        <p:spPr>
          <a:xfrm>
            <a:off x="9645972" y="1675581"/>
            <a:ext cx="24683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  <a:cs typeface="Arial" panose="020B0604020202020204" pitchFamily="34" charset="0"/>
              </a:rPr>
              <a:t>Low Carbon Energy Research Funding Initiative, U2102d2013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B3D723-1670-2149-CDFF-462D6D4F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2</a:t>
            </a:fld>
            <a:endParaRPr lang="en-GB"/>
          </a:p>
        </p:txBody>
      </p:sp>
      <p:pic>
        <p:nvPicPr>
          <p:cNvPr id="4" name="Picture 3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9856F7E2-027D-A056-8E37-8D43F4661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" t="13489" r="6340" b="1991"/>
          <a:stretch/>
        </p:blipFill>
        <p:spPr>
          <a:xfrm>
            <a:off x="340658" y="1012046"/>
            <a:ext cx="6788951" cy="46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4240F-719A-D6CB-8C7E-83A0E968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20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6C066-6EAF-6DF6-27C0-2E1869BBD73C}"/>
              </a:ext>
            </a:extLst>
          </p:cNvPr>
          <p:cNvSpPr txBox="1"/>
          <p:nvPr/>
        </p:nvSpPr>
        <p:spPr>
          <a:xfrm>
            <a:off x="167459" y="164906"/>
            <a:ext cx="261174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dirty="0"/>
              <a:t>Transferability testing</a:t>
            </a:r>
            <a:endParaRPr lang="en-GB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7E8380-FF11-BC8D-DA8B-B281080AEDE2}"/>
              </a:ext>
            </a:extLst>
          </p:cNvPr>
          <p:cNvGrpSpPr/>
          <p:nvPr/>
        </p:nvGrpSpPr>
        <p:grpSpPr>
          <a:xfrm>
            <a:off x="4266106" y="233770"/>
            <a:ext cx="7521522" cy="6217405"/>
            <a:chOff x="251225" y="204423"/>
            <a:chExt cx="7521522" cy="62174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1BC2ED-DC0E-6DF8-8A8C-112F0FFF4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50" b="50000"/>
            <a:stretch/>
          </p:blipFill>
          <p:spPr>
            <a:xfrm flipH="1">
              <a:off x="6108066" y="5355830"/>
              <a:ext cx="1228469" cy="735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227340-A89B-7799-A93E-16EE5B575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997" y="2950822"/>
              <a:ext cx="5553610" cy="34710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6A0B23-4C6A-AA6E-B019-94A0B6F50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38"/>
            <a:stretch/>
          </p:blipFill>
          <p:spPr>
            <a:xfrm>
              <a:off x="5246088" y="1128413"/>
              <a:ext cx="2509363" cy="17128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A16F4B-244E-0411-6EC4-D0F001B2C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38"/>
            <a:stretch/>
          </p:blipFill>
          <p:spPr>
            <a:xfrm>
              <a:off x="3016397" y="1128413"/>
              <a:ext cx="2509364" cy="17128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A75F68-FDF3-1A29-D4E7-037D5A64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38"/>
            <a:stretch/>
          </p:blipFill>
          <p:spPr>
            <a:xfrm>
              <a:off x="776973" y="1128413"/>
              <a:ext cx="2509363" cy="17128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7A23FB-3414-5129-FE3A-BAD5E9897B6D}"/>
                </a:ext>
              </a:extLst>
            </p:cNvPr>
            <p:cNvSpPr txBox="1"/>
            <p:nvPr/>
          </p:nvSpPr>
          <p:spPr>
            <a:xfrm>
              <a:off x="251225" y="28279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414D92-3C2A-7C6C-9662-69F791C8E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46"/>
            <a:stretch/>
          </p:blipFill>
          <p:spPr>
            <a:xfrm>
              <a:off x="1938098" y="204423"/>
              <a:ext cx="1077344" cy="8236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444E10-96FD-44A2-FA8D-19F10F06E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57"/>
            <a:stretch/>
          </p:blipFill>
          <p:spPr>
            <a:xfrm>
              <a:off x="3492314" y="235363"/>
              <a:ext cx="1077343" cy="76175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D1C6AB-F27A-3133-7439-56A45E7B8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6605247" y="219580"/>
              <a:ext cx="1077343" cy="7933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01E5805-6E63-E9C1-5499-57EE20D96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5046529" y="211954"/>
              <a:ext cx="1081847" cy="80856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DA4DC1-8D12-BD2C-388F-D9186800E283}"/>
                </a:ext>
              </a:extLst>
            </p:cNvPr>
            <p:cNvSpPr txBox="1"/>
            <p:nvPr/>
          </p:nvSpPr>
          <p:spPr>
            <a:xfrm>
              <a:off x="636494" y="436031"/>
              <a:ext cx="13963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>
                  <a:latin typeface="Arial" panose="020B0604020202020204" pitchFamily="34" charset="0"/>
                  <a:cs typeface="Arial" panose="020B0604020202020204" pitchFamily="34" charset="0"/>
                </a:rPr>
                <a:t>Doping index increases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9A95FD5-7242-C043-75B9-2A49AE8B2924}"/>
                </a:ext>
              </a:extLst>
            </p:cNvPr>
            <p:cNvSpPr/>
            <p:nvPr/>
          </p:nvSpPr>
          <p:spPr>
            <a:xfrm>
              <a:off x="6412558" y="5137835"/>
              <a:ext cx="144000" cy="144000"/>
            </a:xfrm>
            <a:prstGeom prst="ellipse">
              <a:avLst/>
            </a:prstGeom>
            <a:solidFill>
              <a:srgbClr val="2FA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8F8F06-15EA-26DB-FD82-7612C9CA6D79}"/>
                </a:ext>
              </a:extLst>
            </p:cNvPr>
            <p:cNvSpPr/>
            <p:nvPr/>
          </p:nvSpPr>
          <p:spPr>
            <a:xfrm>
              <a:off x="6543292" y="4668651"/>
              <a:ext cx="144000" cy="144000"/>
            </a:xfrm>
            <a:prstGeom prst="ellipse">
              <a:avLst/>
            </a:prstGeom>
            <a:solidFill>
              <a:srgbClr val="EB7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BFC4E1-6588-9128-6270-6991D453BB8B}"/>
                </a:ext>
              </a:extLst>
            </p:cNvPr>
            <p:cNvSpPr/>
            <p:nvPr/>
          </p:nvSpPr>
          <p:spPr>
            <a:xfrm>
              <a:off x="6241123" y="4883032"/>
              <a:ext cx="144000" cy="144000"/>
            </a:xfrm>
            <a:prstGeom prst="ellipse">
              <a:avLst/>
            </a:prstGeom>
            <a:solidFill>
              <a:srgbClr val="BDBD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ACE87CE-9638-6009-2F66-FA01B982BA9C}"/>
                </a:ext>
              </a:extLst>
            </p:cNvPr>
            <p:cNvSpPr/>
            <p:nvPr/>
          </p:nvSpPr>
          <p:spPr>
            <a:xfrm>
              <a:off x="6045688" y="5254368"/>
              <a:ext cx="144000" cy="144000"/>
            </a:xfrm>
            <a:prstGeom prst="ellipse">
              <a:avLst/>
            </a:prstGeom>
            <a:solidFill>
              <a:srgbClr val="FFB1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6581A7-7C8B-81D0-E552-42E7325C3A3C}"/>
                </a:ext>
              </a:extLst>
            </p:cNvPr>
            <p:cNvSpPr txBox="1"/>
            <p:nvPr/>
          </p:nvSpPr>
          <p:spPr>
            <a:xfrm>
              <a:off x="6845459" y="4618994"/>
              <a:ext cx="650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  <a:endParaRPr lang="en-GB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7CEF98-9D9D-8F3B-E89A-CE29FDD0004A}"/>
                </a:ext>
              </a:extLst>
            </p:cNvPr>
            <p:cNvSpPr txBox="1"/>
            <p:nvPr/>
          </p:nvSpPr>
          <p:spPr>
            <a:xfrm>
              <a:off x="5905115" y="4222855"/>
              <a:ext cx="1777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>
                  <a:latin typeface="Arial" panose="020B0604020202020204" pitchFamily="34" charset="0"/>
                  <a:cs typeface="Arial" panose="020B0604020202020204" pitchFamily="34" charset="0"/>
                </a:rPr>
                <a:t>Change elements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56DF6C-7303-1D93-1D05-52ED0AD8FE82}"/>
                </a:ext>
              </a:extLst>
            </p:cNvPr>
            <p:cNvSpPr txBox="1"/>
            <p:nvPr/>
          </p:nvSpPr>
          <p:spPr>
            <a:xfrm rot="16200000">
              <a:off x="-99652" y="4359263"/>
              <a:ext cx="1506589" cy="33855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l-GR" sz="1600" kern="0" dirty="0">
                  <a:solidFill>
                    <a:prstClr val="black"/>
                  </a:solidFill>
                  <a:latin typeface="Corbel" panose="020B0503020204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Δ</a:t>
              </a:r>
              <a:r>
                <a:rPr lang="en-SG" sz="1600" i="1" kern="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E</a:t>
              </a:r>
              <a:r>
                <a:rPr lang="en-SG" sz="1600" kern="0" baseline="-2500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ads, TOL</a:t>
              </a:r>
              <a:r>
                <a:rPr lang="en-SG" sz="1600" kern="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(eV)</a:t>
              </a:r>
              <a:endParaRPr lang="en-GB" sz="16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18143-865C-AC42-6C3A-57A7E770001B}"/>
                </a:ext>
              </a:extLst>
            </p:cNvPr>
            <p:cNvSpPr txBox="1"/>
            <p:nvPr/>
          </p:nvSpPr>
          <p:spPr>
            <a:xfrm>
              <a:off x="251225" y="3072241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942F83-5C73-D4F2-D3FA-86DC94360534}"/>
                </a:ext>
              </a:extLst>
            </p:cNvPr>
            <p:cNvSpPr txBox="1"/>
            <p:nvPr/>
          </p:nvSpPr>
          <p:spPr>
            <a:xfrm>
              <a:off x="1334691" y="3184877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Period 3</a:t>
              </a:r>
              <a:endParaRPr lang="en-GB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23EB41-2FBD-04B2-B478-76878A8E12FA}"/>
                </a:ext>
              </a:extLst>
            </p:cNvPr>
            <p:cNvSpPr txBox="1"/>
            <p:nvPr/>
          </p:nvSpPr>
          <p:spPr>
            <a:xfrm>
              <a:off x="1334692" y="4244764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Period 4</a:t>
              </a:r>
              <a:endParaRPr lang="en-GB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E401F2-A0A0-2B9F-0E1C-BE7BAD0BD027}"/>
                </a:ext>
              </a:extLst>
            </p:cNvPr>
            <p:cNvSpPr txBox="1"/>
            <p:nvPr/>
          </p:nvSpPr>
          <p:spPr>
            <a:xfrm>
              <a:off x="1334691" y="5320515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Period 5</a:t>
              </a:r>
              <a:endParaRPr lang="en-GB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8BF3961-1179-3C2C-076B-565275EC9C72}"/>
                </a:ext>
              </a:extLst>
            </p:cNvPr>
            <p:cNvSpPr/>
            <p:nvPr/>
          </p:nvSpPr>
          <p:spPr>
            <a:xfrm>
              <a:off x="6659378" y="4978974"/>
              <a:ext cx="144000" cy="144000"/>
            </a:xfrm>
            <a:prstGeom prst="ellipse">
              <a:avLst/>
            </a:prstGeom>
            <a:solidFill>
              <a:srgbClr val="4D74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040A5A-87B9-8DE2-739C-E2D9A87525D8}"/>
                </a:ext>
              </a:extLst>
            </p:cNvPr>
            <p:cNvCxnSpPr>
              <a:cxnSpLocks/>
            </p:cNvCxnSpPr>
            <p:nvPr/>
          </p:nvCxnSpPr>
          <p:spPr>
            <a:xfrm>
              <a:off x="6181448" y="5490075"/>
              <a:ext cx="139799" cy="20114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E208A4-21E0-DEFC-1567-C7F5C3746B77}"/>
                </a:ext>
              </a:extLst>
            </p:cNvPr>
            <p:cNvSpPr txBox="1"/>
            <p:nvPr/>
          </p:nvSpPr>
          <p:spPr>
            <a:xfrm>
              <a:off x="6119410" y="3175544"/>
              <a:ext cx="1393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>
                  <a:latin typeface="Arial" panose="020B0604020202020204" pitchFamily="34" charset="0"/>
                  <a:cs typeface="Arial" panose="020B0604020202020204" pitchFamily="34" charset="0"/>
                </a:rPr>
                <a:t>: used in training data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EF715D-35D0-733C-0F92-9F8510522DE1}"/>
                </a:ext>
              </a:extLst>
            </p:cNvPr>
            <p:cNvSpPr/>
            <p:nvPr/>
          </p:nvSpPr>
          <p:spPr>
            <a:xfrm>
              <a:off x="5947320" y="3272296"/>
              <a:ext cx="239465" cy="22796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200" dirty="0">
                  <a:solidFill>
                    <a:schemeClr val="tx1"/>
                  </a:solidFill>
                </a:rPr>
                <a:t>M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B81371-2E38-EF6E-8544-F3D3140460D4}"/>
                </a:ext>
              </a:extLst>
            </p:cNvPr>
            <p:cNvSpPr/>
            <p:nvPr/>
          </p:nvSpPr>
          <p:spPr>
            <a:xfrm>
              <a:off x="5947319" y="3850713"/>
              <a:ext cx="239465" cy="2279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200" dirty="0">
                  <a:solidFill>
                    <a:schemeClr val="tx1"/>
                  </a:solidFill>
                </a:rPr>
                <a:t>M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975685-2C84-9437-D3F7-22D9C3CE447F}"/>
                </a:ext>
              </a:extLst>
            </p:cNvPr>
            <p:cNvSpPr txBox="1"/>
            <p:nvPr/>
          </p:nvSpPr>
          <p:spPr>
            <a:xfrm>
              <a:off x="6151858" y="3770784"/>
              <a:ext cx="16208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>
                  <a:latin typeface="Arial" panose="020B0604020202020204" pitchFamily="34" charset="0"/>
                  <a:cs typeface="Arial" panose="020B0604020202020204" pitchFamily="34" charset="0"/>
                </a:rPr>
                <a:t>: new element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C71BD59-05CB-6250-CB78-046E5072B96E}"/>
                </a:ext>
              </a:extLst>
            </p:cNvPr>
            <p:cNvSpPr/>
            <p:nvPr/>
          </p:nvSpPr>
          <p:spPr>
            <a:xfrm>
              <a:off x="5836467" y="3175544"/>
              <a:ext cx="1846123" cy="9363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522CE9-A773-BBA7-2DD1-5D334A200078}"/>
                </a:ext>
              </a:extLst>
            </p:cNvPr>
            <p:cNvSpPr/>
            <p:nvPr/>
          </p:nvSpPr>
          <p:spPr>
            <a:xfrm>
              <a:off x="2420244" y="6000752"/>
              <a:ext cx="247140" cy="26996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0FC7BC-3E61-AF2A-6F94-190D0F07E179}"/>
                </a:ext>
              </a:extLst>
            </p:cNvPr>
            <p:cNvSpPr/>
            <p:nvPr/>
          </p:nvSpPr>
          <p:spPr>
            <a:xfrm>
              <a:off x="2414297" y="4955032"/>
              <a:ext cx="247140" cy="26996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767FFEA-4C1E-3C8A-6E10-F5AECBFAC023}"/>
                </a:ext>
              </a:extLst>
            </p:cNvPr>
            <p:cNvSpPr/>
            <p:nvPr/>
          </p:nvSpPr>
          <p:spPr>
            <a:xfrm>
              <a:off x="2116906" y="3920040"/>
              <a:ext cx="247140" cy="26996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F35669B-F631-8C2F-02A3-07F459B3706D}"/>
                </a:ext>
              </a:extLst>
            </p:cNvPr>
            <p:cNvSpPr/>
            <p:nvPr/>
          </p:nvSpPr>
          <p:spPr>
            <a:xfrm>
              <a:off x="3961377" y="3921651"/>
              <a:ext cx="247140" cy="26996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B60288-E562-914E-8F8E-7F51C454FD0C}"/>
                </a:ext>
              </a:extLst>
            </p:cNvPr>
            <p:cNvSpPr/>
            <p:nvPr/>
          </p:nvSpPr>
          <p:spPr>
            <a:xfrm>
              <a:off x="3655725" y="3920040"/>
              <a:ext cx="247140" cy="26996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5CF5126-D293-F6C1-7FAB-34DFFEB188E7}"/>
                </a:ext>
              </a:extLst>
            </p:cNvPr>
            <p:cNvSpPr/>
            <p:nvPr/>
          </p:nvSpPr>
          <p:spPr>
            <a:xfrm>
              <a:off x="3032108" y="3920040"/>
              <a:ext cx="247140" cy="26996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B1C321-6A85-6CD6-3E14-F52EC2F35A31}"/>
                </a:ext>
              </a:extLst>
            </p:cNvPr>
            <p:cNvSpPr/>
            <p:nvPr/>
          </p:nvSpPr>
          <p:spPr>
            <a:xfrm>
              <a:off x="4266135" y="3917572"/>
              <a:ext cx="247140" cy="26996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0079EE-236C-1ED5-7335-6C4088F711BA}"/>
                </a:ext>
              </a:extLst>
            </p:cNvPr>
            <p:cNvSpPr txBox="1"/>
            <p:nvPr/>
          </p:nvSpPr>
          <p:spPr>
            <a:xfrm>
              <a:off x="5794289" y="5125316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Au</a:t>
              </a:r>
              <a:endParaRPr lang="en-GB" sz="1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0177D7-0DE2-6872-6ABD-D36435803361}"/>
                </a:ext>
              </a:extLst>
            </p:cNvPr>
            <p:cNvSpPr txBox="1"/>
            <p:nvPr/>
          </p:nvSpPr>
          <p:spPr>
            <a:xfrm>
              <a:off x="6148884" y="5021512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Cd</a:t>
              </a:r>
              <a:endParaRPr lang="en-GB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CB2FC5-3156-B459-2C7F-4F995165CF5B}"/>
                </a:ext>
              </a:extLst>
            </p:cNvPr>
            <p:cNvSpPr txBox="1"/>
            <p:nvPr/>
          </p:nvSpPr>
          <p:spPr>
            <a:xfrm>
              <a:off x="6038206" y="4744049"/>
              <a:ext cx="307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Ti</a:t>
              </a:r>
              <a:endParaRPr lang="en-GB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36C181-D1ED-9D09-FCC2-ABFFC0976E15}"/>
                </a:ext>
              </a:extLst>
            </p:cNvPr>
            <p:cNvSpPr txBox="1"/>
            <p:nvPr/>
          </p:nvSpPr>
          <p:spPr>
            <a:xfrm>
              <a:off x="6432389" y="4828504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Co</a:t>
              </a:r>
              <a:endParaRPr lang="en-GB" sz="12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4CF32D-F9F4-4267-D49F-9B484A690981}"/>
                </a:ext>
              </a:extLst>
            </p:cNvPr>
            <p:cNvSpPr txBox="1"/>
            <p:nvPr/>
          </p:nvSpPr>
          <p:spPr>
            <a:xfrm>
              <a:off x="6319499" y="4523889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Pb</a:t>
              </a:r>
              <a:endParaRPr lang="en-GB" sz="1200" dirty="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A0F6B09B-2C02-4045-916E-B594C8460160}"/>
                </a:ext>
              </a:extLst>
            </p:cNvPr>
            <p:cNvSpPr/>
            <p:nvPr/>
          </p:nvSpPr>
          <p:spPr>
            <a:xfrm>
              <a:off x="4653157" y="593304"/>
              <a:ext cx="310101" cy="30285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D421B297-A9EB-15A2-2FDD-1695B6A3A54F}"/>
                </a:ext>
              </a:extLst>
            </p:cNvPr>
            <p:cNvSpPr/>
            <p:nvPr/>
          </p:nvSpPr>
          <p:spPr>
            <a:xfrm>
              <a:off x="3082369" y="593304"/>
              <a:ext cx="310101" cy="30285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FC45083E-7F74-7125-552F-66D6584F2BBD}"/>
                </a:ext>
              </a:extLst>
            </p:cNvPr>
            <p:cNvSpPr/>
            <p:nvPr/>
          </p:nvSpPr>
          <p:spPr>
            <a:xfrm>
              <a:off x="6223944" y="593304"/>
              <a:ext cx="310101" cy="30285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2AA97A0-AA50-51E1-924A-70C744623DF4}"/>
                </a:ext>
              </a:extLst>
            </p:cNvPr>
            <p:cNvSpPr/>
            <p:nvPr/>
          </p:nvSpPr>
          <p:spPr>
            <a:xfrm>
              <a:off x="630647" y="323863"/>
              <a:ext cx="7142100" cy="7625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DDE9EA-E760-AD0E-A837-A4F6DA0CBCE1}"/>
              </a:ext>
            </a:extLst>
          </p:cNvPr>
          <p:cNvGrpSpPr/>
          <p:nvPr/>
        </p:nvGrpSpPr>
        <p:grpSpPr>
          <a:xfrm>
            <a:off x="168753" y="2790719"/>
            <a:ext cx="3954962" cy="3715243"/>
            <a:chOff x="737965" y="443986"/>
            <a:chExt cx="6491081" cy="5863722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E89D88F-D8B1-1E1B-4FC4-BFDDB0899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4998" r="5350"/>
            <a:stretch/>
          </p:blipFill>
          <p:spPr>
            <a:xfrm>
              <a:off x="737965" y="443986"/>
              <a:ext cx="6491081" cy="586372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51400A-53B6-DA07-539D-DBB4E3595EA5}"/>
                </a:ext>
              </a:extLst>
            </p:cNvPr>
            <p:cNvSpPr txBox="1"/>
            <p:nvPr/>
          </p:nvSpPr>
          <p:spPr>
            <a:xfrm>
              <a:off x="1871330" y="701749"/>
              <a:ext cx="3175786" cy="53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/>
                <a:t>MAE = 0.19 eV</a:t>
              </a:r>
              <a:endParaRPr lang="en-GB" sz="16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C2DBDC7-A9C2-F2FD-BB2A-DD6EDB7ACDC2}"/>
              </a:ext>
            </a:extLst>
          </p:cNvPr>
          <p:cNvSpPr txBox="1"/>
          <p:nvPr/>
        </p:nvSpPr>
        <p:spPr>
          <a:xfrm>
            <a:off x="167459" y="777067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sym typeface="Wingdings" panose="05000000000000000000" pitchFamily="2" charset="2"/>
              </a:rPr>
              <a:t>GPR model  New data</a:t>
            </a:r>
            <a:endParaRPr lang="en-SG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DDBAF91-1127-4633-D095-B190ABC0A06E}"/>
              </a:ext>
            </a:extLst>
          </p:cNvPr>
          <p:cNvSpPr/>
          <p:nvPr/>
        </p:nvSpPr>
        <p:spPr>
          <a:xfrm>
            <a:off x="4166273" y="3060101"/>
            <a:ext cx="7975263" cy="3391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50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E9BC50F-5CB3-C497-AD73-B528182A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25" y="1284923"/>
            <a:ext cx="3257640" cy="33344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BF8A1C-F069-B8F5-9371-75C6FE57C088}"/>
              </a:ext>
            </a:extLst>
          </p:cNvPr>
          <p:cNvSpPr txBox="1"/>
          <p:nvPr/>
        </p:nvSpPr>
        <p:spPr>
          <a:xfrm>
            <a:off x="524940" y="1275701"/>
            <a:ext cx="1535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b="1" dirty="0"/>
              <a:t>ML folder        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01C19-C141-2C21-FAF3-1D9A00E0CACF}"/>
              </a:ext>
            </a:extLst>
          </p:cNvPr>
          <p:cNvSpPr txBox="1"/>
          <p:nvPr/>
        </p:nvSpPr>
        <p:spPr>
          <a:xfrm>
            <a:off x="3122435" y="1583962"/>
            <a:ext cx="2252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Training data from DFT calculation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E4163-2703-0864-6664-6782A6A31BB4}"/>
              </a:ext>
            </a:extLst>
          </p:cNvPr>
          <p:cNvSpPr txBox="1"/>
          <p:nvPr/>
        </p:nvSpPr>
        <p:spPr>
          <a:xfrm>
            <a:off x="3232373" y="2420115"/>
            <a:ext cx="2252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Fingerprints of the training dataset</a:t>
            </a:r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0944C8-5B4B-F609-DDF6-A4B67B080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51" y="2189067"/>
            <a:ext cx="2391426" cy="36933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E37C4-CDCB-3D1F-0985-57B7E544EA0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007790" y="1937905"/>
            <a:ext cx="1114645" cy="15714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93554B-CB7F-0AE1-C45E-B3942F5A3190}"/>
              </a:ext>
            </a:extLst>
          </p:cNvPr>
          <p:cNvCxnSpPr>
            <a:cxnSpLocks/>
          </p:cNvCxnSpPr>
          <p:nvPr/>
        </p:nvCxnSpPr>
        <p:spPr>
          <a:xfrm flipH="1" flipV="1">
            <a:off x="1995157" y="2374474"/>
            <a:ext cx="1282326" cy="16075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2CCEE7D-DC31-68BE-A23F-DF4E0A56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498" y="2189068"/>
            <a:ext cx="2675154" cy="3693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E6709E-A4F7-3980-7410-3FE0CB255A91}"/>
              </a:ext>
            </a:extLst>
          </p:cNvPr>
          <p:cNvSpPr txBox="1"/>
          <p:nvPr/>
        </p:nvSpPr>
        <p:spPr>
          <a:xfrm>
            <a:off x="6019602" y="2727891"/>
            <a:ext cx="542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 err="1"/>
              <a:t>GPRModel_Fcn</a:t>
            </a:r>
            <a:r>
              <a:rPr lang="en-SG" sz="2000" dirty="0"/>
              <a:t> is used to train a GPR model.</a:t>
            </a:r>
            <a:endParaRPr lang="en-GB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D1934A-B9E2-3703-7406-E6A18BFD0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751" y="3339995"/>
            <a:ext cx="2646542" cy="347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533A6C-30CD-0E29-7F65-9A91DB40D492}"/>
              </a:ext>
            </a:extLst>
          </p:cNvPr>
          <p:cNvSpPr txBox="1"/>
          <p:nvPr/>
        </p:nvSpPr>
        <p:spPr>
          <a:xfrm>
            <a:off x="209005" y="68721"/>
            <a:ext cx="103614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Practice: How to train a GPR model predicting adsorption energy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077B29-92C3-4F35-D540-E3A0B6126CA5}"/>
              </a:ext>
            </a:extLst>
          </p:cNvPr>
          <p:cNvSpPr txBox="1"/>
          <p:nvPr/>
        </p:nvSpPr>
        <p:spPr>
          <a:xfrm>
            <a:off x="6039790" y="3838174"/>
            <a:ext cx="5154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 err="1"/>
              <a:t>Visualization_Fcn</a:t>
            </a:r>
            <a:r>
              <a:rPr lang="en-SG" sz="2000" dirty="0"/>
              <a:t> is used to view a .</a:t>
            </a:r>
            <a:r>
              <a:rPr lang="en-SG" sz="2000" dirty="0" err="1"/>
              <a:t>xyz</a:t>
            </a:r>
            <a:r>
              <a:rPr lang="en-SG" sz="2000" dirty="0"/>
              <a:t> file.</a:t>
            </a:r>
            <a:endParaRPr lang="en-GB" sz="2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0B11D34-6878-AFA7-E0B6-F01FAAF23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831" y="4313180"/>
            <a:ext cx="3057244" cy="3693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5094E4C-C29B-F4A7-3A37-6278DCB4A2FB}"/>
              </a:ext>
            </a:extLst>
          </p:cNvPr>
          <p:cNvGrpSpPr/>
          <p:nvPr/>
        </p:nvGrpSpPr>
        <p:grpSpPr>
          <a:xfrm>
            <a:off x="5922883" y="1431724"/>
            <a:ext cx="5803622" cy="3994552"/>
            <a:chOff x="5922883" y="1431724"/>
            <a:chExt cx="5803622" cy="39945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0D6F47-0D08-51EE-815F-6CD8249FF0B6}"/>
                </a:ext>
              </a:extLst>
            </p:cNvPr>
            <p:cNvSpPr txBox="1"/>
            <p:nvPr/>
          </p:nvSpPr>
          <p:spPr>
            <a:xfrm>
              <a:off x="6039790" y="1431724"/>
              <a:ext cx="56272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Use class </a:t>
              </a:r>
              <a:r>
                <a:rPr lang="en-SG" sz="2000" i="1" dirty="0" err="1"/>
                <a:t>SingleData</a:t>
              </a:r>
              <a:r>
                <a:rPr lang="en-SG" sz="2000" dirty="0"/>
                <a:t> and </a:t>
              </a:r>
              <a:r>
                <a:rPr lang="en-SG" sz="2000" i="1" dirty="0" err="1"/>
                <a:t>EnsembleData</a:t>
              </a:r>
              <a:r>
                <a:rPr lang="en-SG" sz="2000" dirty="0"/>
                <a:t> to extract features and generate fingerprints</a:t>
              </a:r>
              <a:endParaRPr lang="en-GB" sz="20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D690F45-2C2A-90BA-9067-1C976B2C7010}"/>
                </a:ext>
              </a:extLst>
            </p:cNvPr>
            <p:cNvSpPr/>
            <p:nvPr/>
          </p:nvSpPr>
          <p:spPr>
            <a:xfrm>
              <a:off x="5922883" y="1431724"/>
              <a:ext cx="5803622" cy="3994552"/>
            </a:xfrm>
            <a:prstGeom prst="roundRect">
              <a:avLst>
                <a:gd name="adj" fmla="val 4454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030104-EC5F-5B9F-2D7C-9007307CE133}"/>
              </a:ext>
            </a:extLst>
          </p:cNvPr>
          <p:cNvSpPr txBox="1"/>
          <p:nvPr/>
        </p:nvSpPr>
        <p:spPr>
          <a:xfrm>
            <a:off x="6146569" y="4789333"/>
            <a:ext cx="5453248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000" dirty="0"/>
              <a:t>Edit these functions when you want to change the criterion and definitions of features and fingerprints.</a:t>
            </a:r>
            <a:endParaRPr lang="en-GB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6E2675-650B-9C9F-3EB7-0DBBA902D460}"/>
              </a:ext>
            </a:extLst>
          </p:cNvPr>
          <p:cNvGrpSpPr/>
          <p:nvPr/>
        </p:nvGrpSpPr>
        <p:grpSpPr>
          <a:xfrm>
            <a:off x="658368" y="3682351"/>
            <a:ext cx="4505815" cy="2245526"/>
            <a:chOff x="658368" y="3682351"/>
            <a:chExt cx="4505815" cy="224552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1448F2-A702-D086-B8D6-DABC801F2CA9}"/>
                </a:ext>
              </a:extLst>
            </p:cNvPr>
            <p:cNvSpPr txBox="1"/>
            <p:nvPr/>
          </p:nvSpPr>
          <p:spPr>
            <a:xfrm>
              <a:off x="800830" y="4912214"/>
              <a:ext cx="43633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Scripts to use the above functions to convert .</a:t>
              </a:r>
              <a:r>
                <a:rPr lang="en-SG" sz="2000" dirty="0" err="1"/>
                <a:t>xyz</a:t>
              </a:r>
              <a:r>
                <a:rPr lang="en-SG" sz="2000" dirty="0"/>
                <a:t> files into fingerprints and train a GPR model.</a:t>
              </a:r>
              <a:endParaRPr lang="en-GB" sz="2000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1798996-B347-FB10-1AD6-8D2389B41AEE}"/>
                </a:ext>
              </a:extLst>
            </p:cNvPr>
            <p:cNvSpPr/>
            <p:nvPr/>
          </p:nvSpPr>
          <p:spPr>
            <a:xfrm>
              <a:off x="658368" y="3682351"/>
              <a:ext cx="3076307" cy="923330"/>
            </a:xfrm>
            <a:prstGeom prst="roundRect">
              <a:avLst>
                <a:gd name="adj" fmla="val 7754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52C3E97-29E4-598E-FEDC-3AAEAFFFA81F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2221992" y="4605681"/>
              <a:ext cx="760515" cy="306533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FFD93-614B-E560-F82A-3B30E7D4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19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99EED-B82C-3186-FEEE-F5D48A64ED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16"/>
          <a:stretch/>
        </p:blipFill>
        <p:spPr>
          <a:xfrm>
            <a:off x="391642" y="704551"/>
            <a:ext cx="3306656" cy="5757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2AED51-E913-C266-C69F-AC60EE7A94A9}"/>
              </a:ext>
            </a:extLst>
          </p:cNvPr>
          <p:cNvSpPr txBox="1"/>
          <p:nvPr/>
        </p:nvSpPr>
        <p:spPr>
          <a:xfrm>
            <a:off x="4306704" y="629325"/>
            <a:ext cx="6702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+mj-lt"/>
              </a:rPr>
              <a:t>Dual-site assumption: C</a:t>
            </a:r>
            <a:r>
              <a:rPr lang="en-SG" sz="2000" baseline="-25000" dirty="0">
                <a:latin typeface="+mj-lt"/>
              </a:rPr>
              <a:t>7</a:t>
            </a:r>
            <a:r>
              <a:rPr lang="en-SG" sz="2000" dirty="0">
                <a:latin typeface="+mj-lt"/>
              </a:rPr>
              <a:t>H</a:t>
            </a:r>
            <a:r>
              <a:rPr lang="en-SG" sz="2000" baseline="-25000" dirty="0">
                <a:latin typeface="+mj-lt"/>
              </a:rPr>
              <a:t>x</a:t>
            </a:r>
            <a:r>
              <a:rPr lang="en-SG" sz="2000" dirty="0">
                <a:latin typeface="+mj-lt"/>
              </a:rPr>
              <a:t>* and H</a:t>
            </a:r>
            <a:r>
              <a:rPr lang="el-GR" sz="2000" baseline="30000" dirty="0">
                <a:latin typeface="+mj-lt"/>
              </a:rPr>
              <a:t>Δ</a:t>
            </a:r>
            <a:r>
              <a:rPr lang="en-SG" sz="2000" dirty="0">
                <a:latin typeface="+mj-lt"/>
              </a:rPr>
              <a:t> occupy different sites</a:t>
            </a:r>
            <a:endParaRPr lang="en-GB" sz="2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69346-D265-A1B0-C376-472EC9E175D0}"/>
              </a:ext>
            </a:extLst>
          </p:cNvPr>
          <p:cNvSpPr txBox="1"/>
          <p:nvPr/>
        </p:nvSpPr>
        <p:spPr>
          <a:xfrm>
            <a:off x="4306704" y="2081076"/>
            <a:ext cx="685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H-H recombination is relatively faster than other reactions.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5292BD-134C-EA86-5B96-605B69A13870}"/>
                  </a:ext>
                </a:extLst>
              </p:cNvPr>
              <p:cNvSpPr txBox="1"/>
              <p:nvPr/>
            </p:nvSpPr>
            <p:spPr>
              <a:xfrm>
                <a:off x="5166102" y="1301102"/>
                <a:ext cx="4142449" cy="5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24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400" i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GB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i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GB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i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5292BD-134C-EA86-5B96-605B69A13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102" y="1301102"/>
                <a:ext cx="4142449" cy="523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FD03D46-0CA4-6BA7-93B9-643F9348E9C5}"/>
              </a:ext>
            </a:extLst>
          </p:cNvPr>
          <p:cNvSpPr txBox="1"/>
          <p:nvPr/>
        </p:nvSpPr>
        <p:spPr>
          <a:xfrm>
            <a:off x="6217399" y="1025040"/>
            <a:ext cx="203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+mj-lt"/>
              </a:rPr>
              <a:t>A* + </a:t>
            </a:r>
            <a:r>
              <a:rPr lang="el-GR" sz="2000" dirty="0">
                <a:latin typeface="+mj-lt"/>
              </a:rPr>
              <a:t>Δ</a:t>
            </a:r>
            <a:r>
              <a:rPr lang="en-SG" sz="2000" dirty="0">
                <a:latin typeface="+mj-lt"/>
              </a:rPr>
              <a:t> = B* + H</a:t>
            </a:r>
            <a:r>
              <a:rPr lang="el-GR" sz="2000" baseline="30000" dirty="0">
                <a:latin typeface="+mj-lt"/>
              </a:rPr>
              <a:t>Δ</a:t>
            </a:r>
            <a:endParaRPr lang="en-GB" sz="2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66587-323E-5856-20C4-EF9BAFD1B6F3}"/>
              </a:ext>
            </a:extLst>
          </p:cNvPr>
          <p:cNvSpPr txBox="1"/>
          <p:nvPr/>
        </p:nvSpPr>
        <p:spPr>
          <a:xfrm>
            <a:off x="9308551" y="1239482"/>
            <a:ext cx="280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Non-linear ordinary differential equation (ode)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0420C3-827F-7E93-6D88-CEBEE5B8D4D7}"/>
              </a:ext>
            </a:extLst>
          </p:cNvPr>
          <p:cNvGrpSpPr/>
          <p:nvPr/>
        </p:nvGrpSpPr>
        <p:grpSpPr>
          <a:xfrm>
            <a:off x="3709310" y="4006973"/>
            <a:ext cx="8308342" cy="2411792"/>
            <a:chOff x="3709310" y="4006973"/>
            <a:chExt cx="8308342" cy="24117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0ED26F-4077-A3FE-826D-D4F976FC864B}"/>
                    </a:ext>
                  </a:extLst>
                </p:cNvPr>
                <p:cNvSpPr txBox="1"/>
                <p:nvPr/>
              </p:nvSpPr>
              <p:spPr>
                <a:xfrm>
                  <a:off x="3962476" y="4006973"/>
                  <a:ext cx="6855558" cy="4733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𝑎𝑑𝑠</m:t>
                          </m:r>
                        </m:sub>
                      </m:sSub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SG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GB" sz="2000" dirty="0">
                      <a:solidFill>
                        <a:srgbClr val="836967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sup>
                          </m:sSup>
                        </m:sub>
                      </m:sSub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0ED26F-4077-A3FE-826D-D4F976FC8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2476" y="4006973"/>
                  <a:ext cx="6855558" cy="4733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7042DB2-DCA4-A8FC-4A29-5E903B06447A}"/>
                    </a:ext>
                  </a:extLst>
                </p:cNvPr>
                <p:cNvSpPr txBox="1"/>
                <p:nvPr/>
              </p:nvSpPr>
              <p:spPr>
                <a:xfrm>
                  <a:off x="3709310" y="4674632"/>
                  <a:ext cx="8037935" cy="783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SG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lang="en-SG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𝑎𝑠</m:t>
                            </m:r>
                          </m:sub>
                        </m:sSub>
                        <m:d>
                          <m:dPr>
                            <m:ctrlP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SG" sz="2000" i="1">
                                    <a:latin typeface="Cambria Math" panose="02040503050406030204" pitchFamily="18" charset="0"/>
                                  </a:rPr>
                                  <m:t>𝑎𝑑𝑠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SG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SG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0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SG" sz="2000" i="1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000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SG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SG" sz="2000" i="1">
                                    <a:latin typeface="Cambria Math" panose="02040503050406030204" pitchFamily="18" charset="0"/>
                                  </a:rPr>
                                  <m:t>𝑅𝑇</m:t>
                                </m:r>
                              </m:num>
                              <m:den>
                                <m:r>
                                  <a:rPr lang="en-SG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  <m:r>
                              <a:rPr lang="en-SG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SG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SG" sz="20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7042DB2-DCA4-A8FC-4A29-5E903B0644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310" y="4674632"/>
                  <a:ext cx="8037935" cy="7838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9095531-BF2E-BA27-B9EF-93827C70A6BF}"/>
                    </a:ext>
                  </a:extLst>
                </p:cNvPr>
                <p:cNvSpPr txBox="1"/>
                <p:nvPr/>
              </p:nvSpPr>
              <p:spPr>
                <a:xfrm>
                  <a:off x="3763558" y="5461323"/>
                  <a:ext cx="2272938" cy="9574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=1−</m:t>
                        </m:r>
                        <m:nary>
                          <m:naryPr>
                            <m:chr m:val="∑"/>
                            <m:ctrlP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SG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9095531-BF2E-BA27-B9EF-93827C70A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3558" y="5461323"/>
                  <a:ext cx="2272938" cy="95744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8C2CCA-7B4A-052C-2F79-32B147531ECB}"/>
                </a:ext>
              </a:extLst>
            </p:cNvPr>
            <p:cNvSpPr txBox="1"/>
            <p:nvPr/>
          </p:nvSpPr>
          <p:spPr>
            <a:xfrm>
              <a:off x="11606962" y="4132709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x7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356BD7-20AD-23F0-5F7A-8FC238BF03B2}"/>
                </a:ext>
              </a:extLst>
            </p:cNvPr>
            <p:cNvSpPr txBox="1"/>
            <p:nvPr/>
          </p:nvSpPr>
          <p:spPr>
            <a:xfrm>
              <a:off x="11606962" y="491882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x2</a:t>
              </a:r>
              <a:endParaRPr lang="en-GB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5EBE-B794-AA93-B9B2-B3A47F04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22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F33985-BE73-B68E-DDAB-E368BDC76613}"/>
              </a:ext>
            </a:extLst>
          </p:cNvPr>
          <p:cNvGrpSpPr/>
          <p:nvPr/>
        </p:nvGrpSpPr>
        <p:grpSpPr>
          <a:xfrm>
            <a:off x="4306705" y="2029037"/>
            <a:ext cx="6702861" cy="1711567"/>
            <a:chOff x="4306705" y="2029037"/>
            <a:chExt cx="6702861" cy="1711567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896368A5-1DC9-526A-92CF-9D52D5C58232}"/>
                </a:ext>
              </a:extLst>
            </p:cNvPr>
            <p:cNvSpPr/>
            <p:nvPr/>
          </p:nvSpPr>
          <p:spPr>
            <a:xfrm>
              <a:off x="7301084" y="2548815"/>
              <a:ext cx="357052" cy="243840"/>
            </a:xfrm>
            <a:prstGeom prst="down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1ECA5FC-FA56-93B4-3534-0F60D08B4C3B}"/>
                    </a:ext>
                  </a:extLst>
                </p:cNvPr>
                <p:cNvSpPr txBox="1"/>
                <p:nvPr/>
              </p:nvSpPr>
              <p:spPr>
                <a:xfrm>
                  <a:off x="7459433" y="2783662"/>
                  <a:ext cx="2966793" cy="7997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GB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ads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1ECA5FC-FA56-93B4-3534-0F60D08B4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9433" y="2783662"/>
                  <a:ext cx="2966793" cy="7997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2362DF9-C120-FE9C-EF44-1F522C3C83A0}"/>
                    </a:ext>
                  </a:extLst>
                </p:cNvPr>
                <p:cNvSpPr txBox="1"/>
                <p:nvPr/>
              </p:nvSpPr>
              <p:spPr>
                <a:xfrm>
                  <a:off x="4663524" y="2768410"/>
                  <a:ext cx="2745945" cy="8820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</m:sup>
                            </m:sSup>
                          </m:sub>
                        </m:sSub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ads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GB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ads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2362DF9-C120-FE9C-EF44-1F522C3C8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3524" y="2768410"/>
                  <a:ext cx="2745945" cy="8820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35441C6-507F-FBC1-94D8-5E7DE2F2A9DD}"/>
                </a:ext>
              </a:extLst>
            </p:cNvPr>
            <p:cNvSpPr/>
            <p:nvPr/>
          </p:nvSpPr>
          <p:spPr>
            <a:xfrm>
              <a:off x="4306705" y="2029037"/>
              <a:ext cx="6702861" cy="1711567"/>
            </a:xfrm>
            <a:prstGeom prst="roundRect">
              <a:avLst>
                <a:gd name="adj" fmla="val 9298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04DE51-9619-35D8-B5D7-09F8E551A125}"/>
              </a:ext>
            </a:extLst>
          </p:cNvPr>
          <p:cNvSpPr txBox="1"/>
          <p:nvPr/>
        </p:nvSpPr>
        <p:spPr>
          <a:xfrm>
            <a:off x="209005" y="68721"/>
            <a:ext cx="9779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Design principle of the DH&amp;HML package II. Microkinetic model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557440-235E-AD31-43E4-2897662F1F98}"/>
              </a:ext>
            </a:extLst>
          </p:cNvPr>
          <p:cNvGrpSpPr/>
          <p:nvPr/>
        </p:nvGrpSpPr>
        <p:grpSpPr>
          <a:xfrm>
            <a:off x="5002306" y="4801732"/>
            <a:ext cx="5265271" cy="1213302"/>
            <a:chOff x="5002306" y="4801732"/>
            <a:chExt cx="5265271" cy="12133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FF3B9C-1173-FB61-CD28-260F52B32578}"/>
                </a:ext>
              </a:extLst>
            </p:cNvPr>
            <p:cNvSpPr txBox="1"/>
            <p:nvPr/>
          </p:nvSpPr>
          <p:spPr>
            <a:xfrm flipH="1">
              <a:off x="6508561" y="5614924"/>
              <a:ext cx="3759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Continuous stirred-tank reactor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D5A53-3A70-43D0-8DED-A662662D0138}"/>
                </a:ext>
              </a:extLst>
            </p:cNvPr>
            <p:cNvSpPr/>
            <p:nvPr/>
          </p:nvSpPr>
          <p:spPr>
            <a:xfrm>
              <a:off x="5002306" y="4801732"/>
              <a:ext cx="2407163" cy="55318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DC85ED9-5C00-9670-893E-9BEA0ED8F45E}"/>
                </a:ext>
              </a:extLst>
            </p:cNvPr>
            <p:cNvCxnSpPr>
              <a:stCxn id="22" idx="2"/>
              <a:endCxn id="21" idx="3"/>
            </p:cNvCxnSpPr>
            <p:nvPr/>
          </p:nvCxnSpPr>
          <p:spPr>
            <a:xfrm>
              <a:off x="6205888" y="5354918"/>
              <a:ext cx="302673" cy="460061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884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98B976-A00F-071C-5C8F-588DD9E4524A}"/>
              </a:ext>
            </a:extLst>
          </p:cNvPr>
          <p:cNvSpPr txBox="1"/>
          <p:nvPr/>
        </p:nvSpPr>
        <p:spPr>
          <a:xfrm>
            <a:off x="452588" y="318076"/>
            <a:ext cx="734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Calculate reaction rate constants from DFT calculated energies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CE9DCB-5838-D065-B376-C34B7322C03C}"/>
                  </a:ext>
                </a:extLst>
              </p:cNvPr>
              <p:cNvSpPr txBox="1"/>
              <p:nvPr/>
            </p:nvSpPr>
            <p:spPr>
              <a:xfrm>
                <a:off x="3004031" y="2104744"/>
                <a:ext cx="2516777" cy="748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ads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 i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CE9DCB-5838-D065-B376-C34B7322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31" y="2104744"/>
                <a:ext cx="2516777" cy="748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01F85FE-DCC7-A2F8-D824-10E4F3600357}"/>
              </a:ext>
            </a:extLst>
          </p:cNvPr>
          <p:cNvSpPr txBox="1"/>
          <p:nvPr/>
        </p:nvSpPr>
        <p:spPr>
          <a:xfrm>
            <a:off x="339635" y="2167270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Adsorption-desorption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74BA7E-509B-1E4B-0BAB-59C15CCC1DCE}"/>
                  </a:ext>
                </a:extLst>
              </p:cNvPr>
              <p:cNvSpPr txBox="1"/>
              <p:nvPr/>
            </p:nvSpPr>
            <p:spPr>
              <a:xfrm>
                <a:off x="5321109" y="1990901"/>
                <a:ext cx="2926080" cy="908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ads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2000" i="0">
                                          <a:latin typeface="Cambria Math" panose="02040503050406030204" pitchFamily="18" charset="0"/>
                                        </a:rPr>
                                        <m:t>ads</m:t>
                                      </m:r>
                                      <m:r>
                                        <a:rPr lang="en-GB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GB" sz="2000" i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74BA7E-509B-1E4B-0BAB-59C15CCC1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109" y="1990901"/>
                <a:ext cx="2926080" cy="908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AD3D56C-F613-E81B-F81F-05B8EE61E8EE}"/>
              </a:ext>
            </a:extLst>
          </p:cNvPr>
          <p:cNvSpPr txBox="1"/>
          <p:nvPr/>
        </p:nvSpPr>
        <p:spPr>
          <a:xfrm>
            <a:off x="716340" y="3106486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Collision theory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3478A-3942-1D55-F23A-6F7465846C4D}"/>
              </a:ext>
            </a:extLst>
          </p:cNvPr>
          <p:cNvSpPr txBox="1"/>
          <p:nvPr/>
        </p:nvSpPr>
        <p:spPr>
          <a:xfrm>
            <a:off x="503832" y="1216554"/>
            <a:ext cx="260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Equilibrium constant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CEC93A-3379-2BD3-4DB8-757F68945CB5}"/>
                  </a:ext>
                </a:extLst>
              </p:cNvPr>
              <p:cNvSpPr txBox="1"/>
              <p:nvPr/>
            </p:nvSpPr>
            <p:spPr>
              <a:xfrm>
                <a:off x="2518438" y="1051303"/>
                <a:ext cx="3352604" cy="728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r>
                        <a:rPr lang="en-GB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/>
                              </m:sSub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  <m:r>
                        <a:rPr lang="en-SG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CEC93A-3379-2BD3-4DB8-757F68945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38" y="1051303"/>
                <a:ext cx="3352604" cy="7285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DA63F38-17C8-C0FD-901A-97C801052EDD}"/>
              </a:ext>
            </a:extLst>
          </p:cNvPr>
          <p:cNvSpPr txBox="1"/>
          <p:nvPr/>
        </p:nvSpPr>
        <p:spPr>
          <a:xfrm>
            <a:off x="223277" y="5055374"/>
            <a:ext cx="2926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Transition state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61047-2E7B-10D3-7DF5-036333A8DFB5}"/>
              </a:ext>
            </a:extLst>
          </p:cNvPr>
          <p:cNvSpPr txBox="1"/>
          <p:nvPr/>
        </p:nvSpPr>
        <p:spPr>
          <a:xfrm>
            <a:off x="497864" y="401071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Surface reaction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4DA44-941C-9B45-7C1F-46F20A6A192E}"/>
              </a:ext>
            </a:extLst>
          </p:cNvPr>
          <p:cNvSpPr txBox="1"/>
          <p:nvPr/>
        </p:nvSpPr>
        <p:spPr>
          <a:xfrm>
            <a:off x="587735" y="4536149"/>
            <a:ext cx="2020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A* + Δ = B* + H</a:t>
            </a:r>
            <a:r>
              <a:rPr lang="en-US" sz="2000" baseline="30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Δ</a:t>
            </a:r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180050-2FD8-A3D8-21FA-E1A3233FA1A6}"/>
                  </a:ext>
                </a:extLst>
              </p:cNvPr>
              <p:cNvSpPr txBox="1"/>
              <p:nvPr/>
            </p:nvSpPr>
            <p:spPr>
              <a:xfrm>
                <a:off x="3060063" y="3869657"/>
                <a:ext cx="2926080" cy="684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sSup>
                        <m:sSup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 i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GB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000" i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GB" sz="2000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000" i="0">
                                      <a:latin typeface="Cambria Math" panose="02040503050406030204" pitchFamily="18" charset="0"/>
                                    </a:rPr>
                                    <m:t>act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180050-2FD8-A3D8-21FA-E1A3233FA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063" y="3869657"/>
                <a:ext cx="2926080" cy="684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708B8-E141-D9C8-8B85-4592B332C9DC}"/>
                  </a:ext>
                </a:extLst>
              </p:cNvPr>
              <p:cNvSpPr txBox="1"/>
              <p:nvPr/>
            </p:nvSpPr>
            <p:spPr>
              <a:xfrm>
                <a:off x="2687424" y="4684308"/>
                <a:ext cx="2926080" cy="833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2000" i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GB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GB" sz="2000" i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708B8-E141-D9C8-8B85-4592B332C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424" y="4684308"/>
                <a:ext cx="2926080" cy="8331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1259456-DB76-6273-E7E0-608AB3F790A9}"/>
              </a:ext>
            </a:extLst>
          </p:cNvPr>
          <p:cNvSpPr txBox="1"/>
          <p:nvPr/>
        </p:nvSpPr>
        <p:spPr>
          <a:xfrm>
            <a:off x="8440854" y="994731"/>
            <a:ext cx="3496470" cy="190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000" dirty="0"/>
              <a:t>∆</a:t>
            </a:r>
            <a:r>
              <a:rPr lang="en-GB" sz="2000" i="1" dirty="0"/>
              <a:t>G</a:t>
            </a:r>
            <a:r>
              <a:rPr lang="en-GB" sz="2000" dirty="0"/>
              <a:t> : reaction energy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∆</a:t>
            </a:r>
            <a:r>
              <a:rPr lang="en-GB" sz="2000" i="1" dirty="0"/>
              <a:t>G</a:t>
            </a:r>
            <a:r>
              <a:rPr lang="en-GB" sz="2000" dirty="0"/>
              <a:t> = </a:t>
            </a:r>
            <a:r>
              <a:rPr lang="en-GB" sz="2000" i="1" dirty="0" err="1"/>
              <a:t>G</a:t>
            </a:r>
            <a:r>
              <a:rPr lang="en-GB" sz="2000" baseline="-25000" dirty="0" err="1"/>
              <a:t>products</a:t>
            </a:r>
            <a:r>
              <a:rPr lang="en-GB" sz="2000" dirty="0"/>
              <a:t> – </a:t>
            </a:r>
            <a:r>
              <a:rPr lang="en-GB" sz="2000" i="1" dirty="0" err="1"/>
              <a:t>G</a:t>
            </a:r>
            <a:r>
              <a:rPr lang="en-GB" sz="2000" baseline="-25000" dirty="0" err="1"/>
              <a:t>reactants</a:t>
            </a:r>
            <a:endParaRPr lang="en-GB" sz="2000" baseline="-25000" dirty="0"/>
          </a:p>
          <a:p>
            <a:pPr>
              <a:lnSpc>
                <a:spcPct val="120000"/>
              </a:lnSpc>
            </a:pPr>
            <a:endParaRPr lang="en-GB" sz="2000" dirty="0"/>
          </a:p>
          <a:p>
            <a:pPr>
              <a:lnSpc>
                <a:spcPct val="120000"/>
              </a:lnSpc>
            </a:pPr>
            <a:r>
              <a:rPr lang="en-GB" sz="2000" dirty="0"/>
              <a:t>∆</a:t>
            </a:r>
            <a:r>
              <a:rPr lang="en-GB" sz="2000" i="1" dirty="0" err="1"/>
              <a:t>G</a:t>
            </a:r>
            <a:r>
              <a:rPr lang="en-GB" sz="2000" baseline="-25000" dirty="0" err="1"/>
              <a:t>act</a:t>
            </a:r>
            <a:r>
              <a:rPr lang="en-GB" sz="2000" dirty="0"/>
              <a:t> : activation barrier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∆</a:t>
            </a:r>
            <a:r>
              <a:rPr lang="en-GB" sz="2000" i="1" dirty="0" err="1"/>
              <a:t>G</a:t>
            </a:r>
            <a:r>
              <a:rPr lang="en-GB" sz="2000" baseline="-25000" dirty="0" err="1"/>
              <a:t>act</a:t>
            </a:r>
            <a:r>
              <a:rPr lang="en-GB" sz="2000" dirty="0"/>
              <a:t> = </a:t>
            </a:r>
            <a:r>
              <a:rPr lang="en-GB" sz="2000" i="1" dirty="0" err="1"/>
              <a:t>G</a:t>
            </a:r>
            <a:r>
              <a:rPr lang="en-GB" sz="2000" baseline="-25000" dirty="0" err="1"/>
              <a:t>transition</a:t>
            </a:r>
            <a:r>
              <a:rPr lang="en-GB" sz="2000" baseline="-25000" dirty="0"/>
              <a:t> state</a:t>
            </a:r>
            <a:r>
              <a:rPr lang="en-GB" sz="2000" dirty="0"/>
              <a:t> - </a:t>
            </a:r>
            <a:r>
              <a:rPr lang="en-GB" sz="2000" i="1" dirty="0" err="1"/>
              <a:t>G</a:t>
            </a:r>
            <a:r>
              <a:rPr lang="en-GB" sz="2000" baseline="-25000" dirty="0" err="1"/>
              <a:t>reactants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7D82F-3DBD-9A67-E1BB-2DB54C61E1A3}"/>
              </a:ext>
            </a:extLst>
          </p:cNvPr>
          <p:cNvSpPr txBox="1"/>
          <p:nvPr/>
        </p:nvSpPr>
        <p:spPr>
          <a:xfrm>
            <a:off x="8473524" y="3536228"/>
            <a:ext cx="2880276" cy="239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SG" i="1" dirty="0"/>
              <a:t>a</a:t>
            </a:r>
            <a:r>
              <a:rPr lang="en-SG" dirty="0"/>
              <a:t>: active site area (m</a:t>
            </a:r>
            <a:r>
              <a:rPr lang="en-SG" baseline="30000" dirty="0"/>
              <a:t>2</a:t>
            </a:r>
            <a:r>
              <a:rPr lang="en-SG" dirty="0"/>
              <a:t>)</a:t>
            </a:r>
          </a:p>
          <a:p>
            <a:pPr>
              <a:lnSpc>
                <a:spcPct val="120000"/>
              </a:lnSpc>
            </a:pPr>
            <a:r>
              <a:rPr lang="en-SG" i="1" dirty="0"/>
              <a:t>M</a:t>
            </a:r>
            <a:r>
              <a:rPr lang="en-SG" dirty="0"/>
              <a:t>: molecule mass (kg)</a:t>
            </a:r>
          </a:p>
          <a:p>
            <a:pPr>
              <a:lnSpc>
                <a:spcPct val="120000"/>
              </a:lnSpc>
            </a:pPr>
            <a:r>
              <a:rPr lang="en-SG" i="1" dirty="0"/>
              <a:t>k</a:t>
            </a:r>
            <a:r>
              <a:rPr lang="en-SG" baseline="-25000" dirty="0"/>
              <a:t>B</a:t>
            </a:r>
            <a:r>
              <a:rPr lang="en-SG" dirty="0"/>
              <a:t>: the Boltzmann constant</a:t>
            </a:r>
          </a:p>
          <a:p>
            <a:pPr>
              <a:lnSpc>
                <a:spcPct val="120000"/>
              </a:lnSpc>
            </a:pPr>
            <a:r>
              <a:rPr lang="en-SG" dirty="0"/>
              <a:t>(1.38x10</a:t>
            </a:r>
            <a:r>
              <a:rPr lang="en-SG" baseline="30000" dirty="0"/>
              <a:t>-23</a:t>
            </a:r>
            <a:r>
              <a:rPr lang="en-SG" dirty="0"/>
              <a:t> J/K)</a:t>
            </a:r>
          </a:p>
          <a:p>
            <a:pPr>
              <a:lnSpc>
                <a:spcPct val="120000"/>
              </a:lnSpc>
            </a:pPr>
            <a:r>
              <a:rPr lang="en-SG" i="1" dirty="0"/>
              <a:t>T</a:t>
            </a:r>
            <a:r>
              <a:rPr lang="en-SG" dirty="0"/>
              <a:t>: temperature</a:t>
            </a:r>
          </a:p>
          <a:p>
            <a:pPr>
              <a:lnSpc>
                <a:spcPct val="120000"/>
              </a:lnSpc>
            </a:pPr>
            <a:r>
              <a:rPr lang="en-SG" i="1" dirty="0"/>
              <a:t>R</a:t>
            </a:r>
            <a:r>
              <a:rPr lang="en-SG" dirty="0"/>
              <a:t>: the gas constant </a:t>
            </a:r>
          </a:p>
          <a:p>
            <a:pPr>
              <a:lnSpc>
                <a:spcPct val="120000"/>
              </a:lnSpc>
            </a:pPr>
            <a:r>
              <a:rPr lang="en-SG" dirty="0"/>
              <a:t>(8.314 J/mol/K)</a:t>
            </a:r>
            <a:endParaRPr lang="en-GB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DECE75-D264-73A7-6B87-583ED8F06092}"/>
              </a:ext>
            </a:extLst>
          </p:cNvPr>
          <p:cNvSpPr txBox="1"/>
          <p:nvPr/>
        </p:nvSpPr>
        <p:spPr>
          <a:xfrm>
            <a:off x="951974" y="2639100"/>
            <a:ext cx="1292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A + * = A*</a:t>
            </a:r>
            <a:endParaRPr lang="en-GB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A8F1FA-BBFB-3D52-0D34-473F1487A7B9}"/>
              </a:ext>
            </a:extLst>
          </p:cNvPr>
          <p:cNvSpPr txBox="1"/>
          <p:nvPr/>
        </p:nvSpPr>
        <p:spPr>
          <a:xfrm>
            <a:off x="331787" y="6363354"/>
            <a:ext cx="3839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Chem. Rev. 2021, 121, 1049−1076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308F4-7746-E0BC-8B1B-9475815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9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3" grpId="0"/>
      <p:bldP spid="5" grpId="0"/>
      <p:bldP spid="9" grpId="0"/>
      <p:bldP spid="11" grpId="0"/>
      <p:bldP spid="13" grpId="0"/>
      <p:bldP spid="15" grpId="0"/>
      <p:bldP spid="17" grpId="0"/>
      <p:bldP spid="19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76AD3A-3E51-9F2D-AEFB-35EA0CCAE819}"/>
                  </a:ext>
                </a:extLst>
              </p:cNvPr>
              <p:cNvSpPr txBox="1"/>
              <p:nvPr/>
            </p:nvSpPr>
            <p:spPr>
              <a:xfrm>
                <a:off x="4039638" y="297004"/>
                <a:ext cx="3579829" cy="4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ads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gas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Pt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76AD3A-3E51-9F2D-AEFB-35EA0CCAE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638" y="297004"/>
                <a:ext cx="3579829" cy="429092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3379C3-1938-B472-5A18-97EE1E0DBBE6}"/>
              </a:ext>
            </a:extLst>
          </p:cNvPr>
          <p:cNvSpPr txBox="1"/>
          <p:nvPr/>
        </p:nvSpPr>
        <p:spPr>
          <a:xfrm>
            <a:off x="940157" y="279929"/>
            <a:ext cx="1292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A + * = A*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62CC4-B70E-A8DD-81D0-C6641FE9CE3D}"/>
              </a:ext>
            </a:extLst>
          </p:cNvPr>
          <p:cNvSpPr txBox="1"/>
          <p:nvPr/>
        </p:nvSpPr>
        <p:spPr>
          <a:xfrm>
            <a:off x="2333482" y="279929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(*: Pt-M site)</a:t>
            </a:r>
            <a:endParaRPr lang="en-GB" sz="20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DC516F3-D8B9-0AF0-D9DB-141167E6B998}"/>
              </a:ext>
            </a:extLst>
          </p:cNvPr>
          <p:cNvSpPr/>
          <p:nvPr/>
        </p:nvSpPr>
        <p:spPr>
          <a:xfrm rot="5400000">
            <a:off x="7866003" y="402509"/>
            <a:ext cx="235451" cy="243011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072A3-F9ED-157F-A964-8B918454DE2A}"/>
              </a:ext>
            </a:extLst>
          </p:cNvPr>
          <p:cNvSpPr txBox="1"/>
          <p:nvPr/>
        </p:nvSpPr>
        <p:spPr>
          <a:xfrm>
            <a:off x="8243193" y="339388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GPR model prediction</a:t>
            </a:r>
            <a:endParaRPr lang="en-GB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DDA451-712B-1F94-47BF-E5B87FE56439}"/>
              </a:ext>
            </a:extLst>
          </p:cNvPr>
          <p:cNvGrpSpPr/>
          <p:nvPr/>
        </p:nvGrpSpPr>
        <p:grpSpPr>
          <a:xfrm>
            <a:off x="4288902" y="727491"/>
            <a:ext cx="2821606" cy="738248"/>
            <a:chOff x="4288902" y="727491"/>
            <a:chExt cx="2821606" cy="7382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8FE7FA-CE33-0375-E8E8-29ABB18A4A91}"/>
                </a:ext>
              </a:extLst>
            </p:cNvPr>
            <p:cNvSpPr txBox="1"/>
            <p:nvPr/>
          </p:nvSpPr>
          <p:spPr>
            <a:xfrm>
              <a:off x="4288902" y="1065629"/>
              <a:ext cx="2821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 i="1" dirty="0">
                  <a:solidFill>
                    <a:srgbClr val="C00000"/>
                  </a:solidFill>
                </a:rPr>
                <a:t>k</a:t>
              </a:r>
              <a:r>
                <a:rPr lang="en-SG" sz="2000" dirty="0"/>
                <a:t> = function(∆</a:t>
              </a:r>
              <a:r>
                <a:rPr lang="en-SG" sz="2000" i="1" dirty="0"/>
                <a:t>G</a:t>
              </a:r>
              <a:r>
                <a:rPr lang="en-SG" sz="2000" dirty="0"/>
                <a:t>, ∆</a:t>
              </a:r>
              <a:r>
                <a:rPr lang="en-SG" sz="2000" i="1" dirty="0" err="1"/>
                <a:t>G</a:t>
              </a:r>
              <a:r>
                <a:rPr lang="en-SG" sz="2000" baseline="-25000" dirty="0" err="1"/>
                <a:t>act</a:t>
              </a:r>
              <a:r>
                <a:rPr lang="en-SG" sz="2000" dirty="0"/>
                <a:t> )</a:t>
              </a:r>
              <a:endParaRPr lang="en-GB" sz="2000" i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D9717-16F2-9723-21DC-55D63866EF8C}"/>
                </a:ext>
              </a:extLst>
            </p:cNvPr>
            <p:cNvSpPr txBox="1"/>
            <p:nvPr/>
          </p:nvSpPr>
          <p:spPr>
            <a:xfrm>
              <a:off x="5254868" y="727491"/>
              <a:ext cx="386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C00000"/>
                  </a:solidFill>
                </a:rPr>
                <a:t>?</a:t>
              </a:r>
              <a:endParaRPr lang="en-GB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32196ED-C056-9E41-26AC-3EF74F35FA1C}"/>
                </a:ext>
              </a:extLst>
            </p:cNvPr>
            <p:cNvSpPr/>
            <p:nvPr/>
          </p:nvSpPr>
          <p:spPr>
            <a:xfrm>
              <a:off x="5573513" y="790651"/>
              <a:ext cx="235451" cy="243011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F344C0-4E33-BC09-7DA4-4C1EC595C115}"/>
                  </a:ext>
                </a:extLst>
              </p:cNvPr>
              <p:cNvSpPr txBox="1"/>
              <p:nvPr/>
            </p:nvSpPr>
            <p:spPr>
              <a:xfrm>
                <a:off x="3252365" y="3588941"/>
                <a:ext cx="8048320" cy="451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ads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ads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ads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gas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+0.5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gas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gas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a:rPr lang="en-GB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F344C0-4E33-BC09-7DA4-4C1EC595C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365" y="3588941"/>
                <a:ext cx="8048320" cy="451214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42EB3D2-9655-862B-43C3-2596CA97549D}"/>
              </a:ext>
            </a:extLst>
          </p:cNvPr>
          <p:cNvSpPr txBox="1"/>
          <p:nvPr/>
        </p:nvSpPr>
        <p:spPr>
          <a:xfrm>
            <a:off x="940157" y="2548634"/>
            <a:ext cx="2693366" cy="40011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SG" sz="2000" dirty="0"/>
              <a:t>Adsorption-desorption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4E761A-EC26-6B0C-9F04-FE736B2D998F}"/>
                  </a:ext>
                </a:extLst>
              </p:cNvPr>
              <p:cNvSpPr txBox="1"/>
              <p:nvPr/>
            </p:nvSpPr>
            <p:spPr>
              <a:xfrm>
                <a:off x="4007386" y="1539298"/>
                <a:ext cx="349498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/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/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ZPE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/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4E761A-EC26-6B0C-9F04-FE736B2D9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386" y="1539298"/>
                <a:ext cx="3494987" cy="400110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ABF8CF-5B9F-69E2-FD4D-C2617DDEA3B3}"/>
                  </a:ext>
                </a:extLst>
              </p:cNvPr>
              <p:cNvSpPr txBox="1"/>
              <p:nvPr/>
            </p:nvSpPr>
            <p:spPr>
              <a:xfrm>
                <a:off x="3518221" y="2557581"/>
                <a:ext cx="481077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ads</m:t>
                          </m:r>
                          <m: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ads</m:t>
                          </m:r>
                          <m: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ZPE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ads</m:t>
                          </m:r>
                          <m: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ABF8CF-5B9F-69E2-FD4D-C2617DDEA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221" y="2557581"/>
                <a:ext cx="4810779" cy="413511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C304E38-72FA-4D20-27F5-5AA855804BC3}"/>
              </a:ext>
            </a:extLst>
          </p:cNvPr>
          <p:cNvSpPr txBox="1"/>
          <p:nvPr/>
        </p:nvSpPr>
        <p:spPr>
          <a:xfrm>
            <a:off x="7903099" y="1342503"/>
            <a:ext cx="328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Zero-point energy (ZPE): the ground state energy.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76FE82-FD55-9C23-5D8E-ADE984144E58}"/>
                  </a:ext>
                </a:extLst>
              </p:cNvPr>
              <p:cNvSpPr txBox="1"/>
              <p:nvPr/>
            </p:nvSpPr>
            <p:spPr>
              <a:xfrm>
                <a:off x="8364698" y="2557581"/>
                <a:ext cx="2803361" cy="4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ads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gas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76FE82-FD55-9C23-5D8E-ADE984144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698" y="2557581"/>
                <a:ext cx="2803361" cy="429092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A314EC-81DE-D4EF-A2BE-132C1DE2F7E9}"/>
              </a:ext>
            </a:extLst>
          </p:cNvPr>
          <p:cNvSpPr txBox="1"/>
          <p:nvPr/>
        </p:nvSpPr>
        <p:spPr>
          <a:xfrm>
            <a:off x="940157" y="3604522"/>
            <a:ext cx="2050561" cy="40011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SG" sz="2000" dirty="0"/>
              <a:t>Surface reaction</a:t>
            </a:r>
            <a:endParaRPr lang="en-GB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7F5892-CF71-C15A-5B24-048CCAB87E14}"/>
              </a:ext>
            </a:extLst>
          </p:cNvPr>
          <p:cNvSpPr txBox="1"/>
          <p:nvPr/>
        </p:nvSpPr>
        <p:spPr>
          <a:xfrm>
            <a:off x="940157" y="4184831"/>
            <a:ext cx="2020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A* + Δ = B* + H</a:t>
            </a:r>
            <a:r>
              <a:rPr lang="en-US" sz="2000" baseline="30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Δ</a:t>
            </a:r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</a:t>
            </a:r>
            <a:endParaRPr lang="en-GB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4F2CC4-1FCB-763D-755C-EFB316D972F4}"/>
              </a:ext>
            </a:extLst>
          </p:cNvPr>
          <p:cNvSpPr txBox="1"/>
          <p:nvPr/>
        </p:nvSpPr>
        <p:spPr>
          <a:xfrm>
            <a:off x="3440825" y="4192201"/>
            <a:ext cx="77522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Δ</a:t>
            </a:r>
            <a:r>
              <a:rPr lang="en-US" sz="2000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E</a:t>
            </a:r>
            <a:r>
              <a:rPr lang="en-US" sz="2000" baseline="-25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ZPE, A-B</a:t>
            </a:r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is </a:t>
            </a:r>
            <a:r>
              <a:rPr lang="en-US" sz="2000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E</a:t>
            </a:r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­</a:t>
            </a:r>
            <a:r>
              <a:rPr lang="en-US" sz="2000" baseline="-25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ZPE,B*</a:t>
            </a:r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– </a:t>
            </a:r>
            <a:r>
              <a:rPr lang="en-US" sz="2000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E</a:t>
            </a:r>
            <a:r>
              <a:rPr lang="en-US" sz="2000" baseline="-25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ZPE,A*</a:t>
            </a:r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– </a:t>
            </a:r>
            <a:r>
              <a:rPr lang="en-US" sz="2000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E</a:t>
            </a:r>
            <a:r>
              <a:rPr lang="en-US" sz="2000" baseline="-25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ZPE,HΔ</a:t>
            </a:r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and Δ</a:t>
            </a:r>
            <a:r>
              <a:rPr lang="en-US" sz="2000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S</a:t>
            </a:r>
            <a:r>
              <a:rPr lang="en-US" sz="2000" baseline="-25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A-B</a:t>
            </a:r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is </a:t>
            </a:r>
            <a:r>
              <a:rPr lang="en-US" sz="2000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S</a:t>
            </a:r>
            <a:r>
              <a:rPr lang="en-US" sz="2000" baseline="-25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B* </a:t>
            </a:r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- </a:t>
            </a:r>
            <a:r>
              <a:rPr lang="en-US" sz="2000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S</a:t>
            </a:r>
            <a:r>
              <a:rPr lang="en-US" sz="2000" baseline="-25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A*</a:t>
            </a:r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- </a:t>
            </a:r>
            <a:r>
              <a:rPr lang="en-US" sz="2000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S</a:t>
            </a:r>
            <a:r>
              <a:rPr lang="en-US" sz="2000" baseline="-25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HΔ</a:t>
            </a:r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.</a:t>
            </a:r>
            <a:endParaRPr lang="en-GB" sz="2000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7537B6C-A236-FD37-641B-D8C245441D6D}"/>
              </a:ext>
            </a:extLst>
          </p:cNvPr>
          <p:cNvSpPr/>
          <p:nvPr/>
        </p:nvSpPr>
        <p:spPr>
          <a:xfrm rot="16200000">
            <a:off x="7500159" y="5561500"/>
            <a:ext cx="235451" cy="243011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CF4CE-ECA1-352D-E12D-5B0877BA2781}"/>
              </a:ext>
            </a:extLst>
          </p:cNvPr>
          <p:cNvSpPr txBox="1"/>
          <p:nvPr/>
        </p:nvSpPr>
        <p:spPr>
          <a:xfrm>
            <a:off x="7849011" y="5466375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i="1" dirty="0"/>
              <a:t>k</a:t>
            </a:r>
            <a:r>
              <a:rPr lang="en-SG" sz="2000" b="1" dirty="0"/>
              <a:t> = function(</a:t>
            </a:r>
            <a:r>
              <a:rPr lang="en-SG" sz="2000" b="1" dirty="0">
                <a:solidFill>
                  <a:schemeClr val="accent4"/>
                </a:solidFill>
              </a:rPr>
              <a:t>∆</a:t>
            </a:r>
            <a:r>
              <a:rPr lang="en-SG" sz="2000" b="1" i="1" dirty="0">
                <a:solidFill>
                  <a:schemeClr val="accent4"/>
                </a:solidFill>
              </a:rPr>
              <a:t>G</a:t>
            </a:r>
            <a:r>
              <a:rPr lang="en-SG" sz="2000" dirty="0"/>
              <a:t> </a:t>
            </a:r>
            <a:r>
              <a:rPr lang="en-SG" sz="2000" b="1" dirty="0">
                <a:solidFill>
                  <a:srgbClr val="C00000"/>
                </a:solidFill>
              </a:rPr>
              <a:t>, ∆</a:t>
            </a:r>
            <a:r>
              <a:rPr lang="en-SG" sz="2000" b="1" i="1" dirty="0" err="1">
                <a:solidFill>
                  <a:srgbClr val="C00000"/>
                </a:solidFill>
              </a:rPr>
              <a:t>G</a:t>
            </a:r>
            <a:r>
              <a:rPr lang="en-SG" sz="2000" b="1" baseline="-25000" dirty="0" err="1">
                <a:solidFill>
                  <a:srgbClr val="C00000"/>
                </a:solidFill>
              </a:rPr>
              <a:t>act</a:t>
            </a:r>
            <a:r>
              <a:rPr lang="en-SG" sz="2000" b="1" dirty="0">
                <a:solidFill>
                  <a:srgbClr val="C00000"/>
                </a:solidFill>
              </a:rPr>
              <a:t> </a:t>
            </a:r>
            <a:r>
              <a:rPr lang="en-SG" sz="2000" b="1" dirty="0"/>
              <a:t>)</a:t>
            </a:r>
            <a:endParaRPr lang="en-GB" sz="2000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C5D6F0-34A5-E703-E8B1-6D52DCA5F251}"/>
              </a:ext>
            </a:extLst>
          </p:cNvPr>
          <p:cNvSpPr txBox="1"/>
          <p:nvPr/>
        </p:nvSpPr>
        <p:spPr>
          <a:xfrm>
            <a:off x="1160145" y="2056392"/>
            <a:ext cx="10083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ZPE</a:t>
            </a:r>
            <a:r>
              <a:rPr lang="en-GB" sz="2000" dirty="0"/>
              <a:t> and </a:t>
            </a:r>
            <a:r>
              <a:rPr lang="en-GB" sz="2000" i="1" dirty="0"/>
              <a:t>S</a:t>
            </a:r>
            <a:r>
              <a:rPr lang="en-GB" sz="2000" dirty="0"/>
              <a:t> are assumed to be independent of active site composition in the simulation.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BA45F4-2A7C-56EF-31DB-6DE564D43404}"/>
              </a:ext>
            </a:extLst>
          </p:cNvPr>
          <p:cNvSpPr txBox="1"/>
          <p:nvPr/>
        </p:nvSpPr>
        <p:spPr>
          <a:xfrm>
            <a:off x="5087137" y="55631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+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083008-259E-8EAC-F665-549C571E94FE}"/>
              </a:ext>
            </a:extLst>
          </p:cNvPr>
          <p:cNvSpPr txBox="1"/>
          <p:nvPr/>
        </p:nvSpPr>
        <p:spPr>
          <a:xfrm>
            <a:off x="1586205" y="3087752"/>
            <a:ext cx="8991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 adsorption energy is</a:t>
            </a:r>
            <a:r>
              <a:rPr lang="en-GB" sz="2000" i="1" dirty="0"/>
              <a:t> </a:t>
            </a:r>
            <a:r>
              <a:rPr lang="en-GB" sz="2000" dirty="0"/>
              <a:t>assumed to be independent of active site composition.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902306-280C-C23D-DA4E-04CBAC66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24</a:t>
            </a:fld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84D295-54C2-636F-63C7-C18124A664A1}"/>
              </a:ext>
            </a:extLst>
          </p:cNvPr>
          <p:cNvGrpSpPr/>
          <p:nvPr/>
        </p:nvGrpSpPr>
        <p:grpSpPr>
          <a:xfrm>
            <a:off x="624890" y="4986892"/>
            <a:ext cx="4474769" cy="1369458"/>
            <a:chOff x="624890" y="4986892"/>
            <a:chExt cx="4474769" cy="136945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4B6CBC-A968-70F7-E8B8-3A69BCE34320}"/>
                </a:ext>
              </a:extLst>
            </p:cNvPr>
            <p:cNvSpPr txBox="1"/>
            <p:nvPr/>
          </p:nvSpPr>
          <p:spPr>
            <a:xfrm>
              <a:off x="729328" y="5833726"/>
              <a:ext cx="40061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000" dirty="0"/>
                <a:t>DFT-calculated ZPE and S terms</a:t>
              </a:r>
              <a:endParaRPr lang="en-GB" sz="2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B4B94E-AA8F-3FEF-B051-CA75E46D3150}"/>
                </a:ext>
              </a:extLst>
            </p:cNvPr>
            <p:cNvSpPr txBox="1"/>
            <p:nvPr/>
          </p:nvSpPr>
          <p:spPr>
            <a:xfrm>
              <a:off x="729328" y="5019211"/>
              <a:ext cx="43703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DFT-calculated reference active site on Pt</a:t>
              </a:r>
              <a:r>
                <a:rPr lang="en-SG" sz="2000" baseline="-25000" dirty="0"/>
                <a:t>55</a:t>
              </a:r>
              <a:r>
                <a:rPr lang="en-SG" sz="2000" dirty="0"/>
                <a:t> (4-fold site on the 100 facet) </a:t>
              </a:r>
              <a:endParaRPr lang="en-GB" sz="20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F8CD65A-5084-5735-2307-3CEAA2776BFD}"/>
                </a:ext>
              </a:extLst>
            </p:cNvPr>
            <p:cNvSpPr/>
            <p:nvPr/>
          </p:nvSpPr>
          <p:spPr>
            <a:xfrm>
              <a:off x="624890" y="4986892"/>
              <a:ext cx="4388677" cy="1369458"/>
            </a:xfrm>
            <a:prstGeom prst="roundRect">
              <a:avLst>
                <a:gd name="adj" fmla="val 9925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14A91F-094D-7311-9CFB-DF4B63606978}"/>
              </a:ext>
            </a:extLst>
          </p:cNvPr>
          <p:cNvGrpSpPr/>
          <p:nvPr/>
        </p:nvGrpSpPr>
        <p:grpSpPr>
          <a:xfrm>
            <a:off x="5569213" y="5099024"/>
            <a:ext cx="1760762" cy="1134812"/>
            <a:chOff x="5569213" y="5099024"/>
            <a:chExt cx="1760762" cy="11348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26B9BA-5F2D-B5A9-51B0-51BD297374C8}"/>
                </a:ext>
              </a:extLst>
            </p:cNvPr>
            <p:cNvSpPr txBox="1"/>
            <p:nvPr/>
          </p:nvSpPr>
          <p:spPr>
            <a:xfrm>
              <a:off x="5612898" y="5287201"/>
              <a:ext cx="17170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000" dirty="0"/>
                <a:t>GPR model </a:t>
              </a:r>
              <a:endParaRPr lang="en-GB" sz="2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26A4CB-E425-C36B-9042-D720E8E0607D}"/>
                </a:ext>
              </a:extLst>
            </p:cNvPr>
            <p:cNvSpPr txBox="1"/>
            <p:nvPr/>
          </p:nvSpPr>
          <p:spPr>
            <a:xfrm>
              <a:off x="5612898" y="5718801"/>
              <a:ext cx="14881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000" dirty="0"/>
                <a:t>∆</a:t>
              </a:r>
              <a:r>
                <a:rPr lang="en-SG" sz="2000" i="1" dirty="0"/>
                <a:t>E</a:t>
              </a:r>
              <a:r>
                <a:rPr lang="en-SG" sz="2000" baseline="-25000" dirty="0"/>
                <a:t>ads</a:t>
              </a:r>
              <a:r>
                <a:rPr lang="en-SG" sz="2000" dirty="0"/>
                <a:t> terms</a:t>
              </a:r>
              <a:endParaRPr lang="en-GB" sz="20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E9FF1DF-02BD-79AA-3603-F874BA1B15F7}"/>
                </a:ext>
              </a:extLst>
            </p:cNvPr>
            <p:cNvSpPr/>
            <p:nvPr/>
          </p:nvSpPr>
          <p:spPr>
            <a:xfrm>
              <a:off x="5569213" y="5099024"/>
              <a:ext cx="1575478" cy="1134812"/>
            </a:xfrm>
            <a:prstGeom prst="roundRect">
              <a:avLst>
                <a:gd name="adj" fmla="val 9925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4738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3" grpId="0"/>
      <p:bldP spid="14" grpId="0" animBg="1"/>
      <p:bldP spid="18" grpId="0"/>
      <p:bldP spid="19" grpId="0"/>
      <p:bldP spid="20" grpId="0"/>
      <p:bldP spid="21" grpId="0"/>
      <p:bldP spid="23" grpId="0" animBg="1"/>
      <p:bldP spid="24" grpId="0"/>
      <p:bldP spid="26" grpId="0"/>
      <p:bldP spid="15" grpId="0" animBg="1"/>
      <p:bldP spid="17" grpId="0"/>
      <p:bldP spid="28" grpId="0"/>
      <p:bldP spid="29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E85D92-CA55-3136-92F2-E0A95A28D712}"/>
                  </a:ext>
                </a:extLst>
              </p:cNvPr>
              <p:cNvSpPr txBox="1"/>
              <p:nvPr/>
            </p:nvSpPr>
            <p:spPr>
              <a:xfrm>
                <a:off x="2323704" y="339990"/>
                <a:ext cx="715992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TS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ZPE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TS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ZPE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TS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E85D92-CA55-3136-92F2-E0A95A28D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704" y="339990"/>
                <a:ext cx="7159929" cy="4135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A1B7F73-7E90-03EF-C8BF-A8C1B361CDDF}"/>
              </a:ext>
            </a:extLst>
          </p:cNvPr>
          <p:cNvSpPr txBox="1"/>
          <p:nvPr/>
        </p:nvSpPr>
        <p:spPr>
          <a:xfrm>
            <a:off x="282624" y="890062"/>
            <a:ext cx="11723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We assumed that the transition state’s ZPE and S are also independent of the active site composition.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90318-1748-308D-50E3-A33E24C432A9}"/>
                  </a:ext>
                </a:extLst>
              </p:cNvPr>
              <p:cNvSpPr txBox="1"/>
              <p:nvPr/>
            </p:nvSpPr>
            <p:spPr>
              <a:xfrm>
                <a:off x="2393374" y="1449950"/>
                <a:ext cx="6755872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ZPE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TS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ZPE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TS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90318-1748-308D-50E3-A33E24C43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374" y="1449950"/>
                <a:ext cx="6755872" cy="413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088B06-F606-0230-BA5F-BCA238246359}"/>
              </a:ext>
            </a:extLst>
          </p:cNvPr>
          <p:cNvSpPr/>
          <p:nvPr/>
        </p:nvSpPr>
        <p:spPr>
          <a:xfrm>
            <a:off x="5199418" y="1449950"/>
            <a:ext cx="3871430" cy="38151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21E02-F09F-9D04-5AEC-2F2666FACB58}"/>
              </a:ext>
            </a:extLst>
          </p:cNvPr>
          <p:cNvSpPr txBox="1"/>
          <p:nvPr/>
        </p:nvSpPr>
        <p:spPr>
          <a:xfrm>
            <a:off x="5199418" y="1975604"/>
            <a:ext cx="5640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Constant term for a given A </a:t>
            </a:r>
            <a:r>
              <a:rPr lang="en-SG" sz="2000" dirty="0">
                <a:sym typeface="Wingdings" panose="05000000000000000000" pitchFamily="2" charset="2"/>
              </a:rPr>
              <a:t> </a:t>
            </a:r>
            <a:r>
              <a:rPr lang="en-SG" sz="2000" dirty="0"/>
              <a:t>B step, calculated once via DFT on the reference site.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DE8347-52AF-FCE9-AFEB-E9D839402947}"/>
                  </a:ext>
                </a:extLst>
              </p:cNvPr>
              <p:cNvSpPr txBox="1"/>
              <p:nvPr/>
            </p:nvSpPr>
            <p:spPr>
              <a:xfrm>
                <a:off x="542390" y="2920929"/>
                <a:ext cx="3890913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×∆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SG" sz="20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DE8347-52AF-FCE9-AFEB-E9D83940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90" y="2920929"/>
                <a:ext cx="3890913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38EDC33-C265-FBE6-AA4D-0D6FDA8FC7F2}"/>
              </a:ext>
            </a:extLst>
          </p:cNvPr>
          <p:cNvSpPr txBox="1"/>
          <p:nvPr/>
        </p:nvSpPr>
        <p:spPr>
          <a:xfrm>
            <a:off x="958119" y="3554336"/>
            <a:ext cx="4961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 err="1"/>
              <a:t>Brønsted</a:t>
            </a:r>
            <a:r>
              <a:rPr lang="en-GB" sz="2000" dirty="0"/>
              <a:t>−Evans−Polanyi (BEP) 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EC08-7C86-3AA3-7F10-090210756682}"/>
              </a:ext>
            </a:extLst>
          </p:cNvPr>
          <p:cNvSpPr txBox="1"/>
          <p:nvPr/>
        </p:nvSpPr>
        <p:spPr>
          <a:xfrm>
            <a:off x="958119" y="4160372"/>
            <a:ext cx="4768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i="1" dirty="0"/>
              <a:t>a,</a:t>
            </a:r>
            <a:r>
              <a:rPr lang="en-SG" sz="2000" dirty="0"/>
              <a:t> </a:t>
            </a:r>
            <a:r>
              <a:rPr lang="en-SG" sz="2000" i="1" dirty="0"/>
              <a:t>b</a:t>
            </a:r>
            <a:r>
              <a:rPr lang="en-SG" sz="2000" dirty="0"/>
              <a:t> are coefficients, which can be fitted from the six C-H breakage steps calculated on the reference active site.</a:t>
            </a:r>
            <a:endParaRPr lang="en-GB" sz="2000" i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77C44C-AA90-4263-4362-8D9093E15650}"/>
              </a:ext>
            </a:extLst>
          </p:cNvPr>
          <p:cNvGrpSpPr/>
          <p:nvPr/>
        </p:nvGrpSpPr>
        <p:grpSpPr>
          <a:xfrm>
            <a:off x="5990308" y="2708680"/>
            <a:ext cx="4672620" cy="2816092"/>
            <a:chOff x="5794342" y="3221312"/>
            <a:chExt cx="5054330" cy="320550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F48DA8-A82A-3F53-1AB6-31081784E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342" y="3221312"/>
              <a:ext cx="5054330" cy="320550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E697C7-DC63-1B34-69DA-DFCFE2E50A92}"/>
                </a:ext>
              </a:extLst>
            </p:cNvPr>
            <p:cNvSpPr/>
            <p:nvPr/>
          </p:nvSpPr>
          <p:spPr>
            <a:xfrm>
              <a:off x="5826868" y="3249038"/>
              <a:ext cx="369651" cy="2693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27E524-9A33-5BBA-6E2B-446A72B6A38A}"/>
                </a:ext>
              </a:extLst>
            </p:cNvPr>
            <p:cNvSpPr/>
            <p:nvPr/>
          </p:nvSpPr>
          <p:spPr>
            <a:xfrm>
              <a:off x="7350868" y="3294320"/>
              <a:ext cx="369651" cy="2693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5C4F44-DCCB-01C3-D927-E145BE3404C0}"/>
              </a:ext>
            </a:extLst>
          </p:cNvPr>
          <p:cNvSpPr/>
          <p:nvPr/>
        </p:nvSpPr>
        <p:spPr>
          <a:xfrm rot="16200000">
            <a:off x="7192126" y="5889336"/>
            <a:ext cx="235451" cy="243011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CAA458-21A3-D620-89E6-848013AFB669}"/>
              </a:ext>
            </a:extLst>
          </p:cNvPr>
          <p:cNvSpPr txBox="1"/>
          <p:nvPr/>
        </p:nvSpPr>
        <p:spPr>
          <a:xfrm>
            <a:off x="7517026" y="5810786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i="1" dirty="0">
                <a:solidFill>
                  <a:schemeClr val="accent4"/>
                </a:solidFill>
              </a:rPr>
              <a:t>k</a:t>
            </a:r>
            <a:r>
              <a:rPr lang="en-SG" sz="2000" b="1" dirty="0"/>
              <a:t> = function(</a:t>
            </a:r>
            <a:r>
              <a:rPr lang="en-SG" sz="2000" b="1" dirty="0">
                <a:solidFill>
                  <a:schemeClr val="accent4"/>
                </a:solidFill>
              </a:rPr>
              <a:t>∆</a:t>
            </a:r>
            <a:r>
              <a:rPr lang="en-SG" sz="2000" b="1" i="1" dirty="0">
                <a:solidFill>
                  <a:schemeClr val="accent4"/>
                </a:solidFill>
              </a:rPr>
              <a:t>G, </a:t>
            </a:r>
            <a:r>
              <a:rPr lang="en-SG" sz="2000" b="1" dirty="0">
                <a:solidFill>
                  <a:schemeClr val="accent4"/>
                </a:solidFill>
              </a:rPr>
              <a:t>∆</a:t>
            </a:r>
            <a:r>
              <a:rPr lang="en-SG" sz="2000" b="1" i="1" dirty="0" err="1">
                <a:solidFill>
                  <a:schemeClr val="accent4"/>
                </a:solidFill>
              </a:rPr>
              <a:t>G</a:t>
            </a:r>
            <a:r>
              <a:rPr lang="en-SG" sz="2000" b="1" baseline="-25000" dirty="0" err="1">
                <a:solidFill>
                  <a:schemeClr val="accent4"/>
                </a:solidFill>
              </a:rPr>
              <a:t>act</a:t>
            </a:r>
            <a:r>
              <a:rPr lang="en-SG" sz="2000" b="1" dirty="0"/>
              <a:t>)</a:t>
            </a:r>
            <a:endParaRPr lang="en-GB" sz="2000" b="1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2D1C0A-D861-7596-9452-D6B5802324CB}"/>
              </a:ext>
            </a:extLst>
          </p:cNvPr>
          <p:cNvGrpSpPr/>
          <p:nvPr/>
        </p:nvGrpSpPr>
        <p:grpSpPr>
          <a:xfrm>
            <a:off x="406659" y="5457879"/>
            <a:ext cx="5045002" cy="1015663"/>
            <a:chOff x="406659" y="5457879"/>
            <a:chExt cx="50450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DCA09-3A00-C08B-C0E9-8CCA2C34FD29}"/>
                </a:ext>
              </a:extLst>
            </p:cNvPr>
            <p:cNvSpPr txBox="1"/>
            <p:nvPr/>
          </p:nvSpPr>
          <p:spPr>
            <a:xfrm>
              <a:off x="406659" y="5457879"/>
              <a:ext cx="32056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DFT-calculated reference active site on Pt</a:t>
              </a:r>
              <a:r>
                <a:rPr lang="en-SG" sz="2000" baseline="-25000" dirty="0"/>
                <a:t>55</a:t>
              </a:r>
              <a:r>
                <a:rPr lang="en-SG" sz="2000" dirty="0"/>
                <a:t> (4-fold site on the 100 facet) </a:t>
              </a:r>
              <a:endParaRPr lang="en-GB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4CD108-CD66-2CA3-8E16-28013F2D48AF}"/>
                </a:ext>
              </a:extLst>
            </p:cNvPr>
            <p:cNvSpPr txBox="1"/>
            <p:nvPr/>
          </p:nvSpPr>
          <p:spPr>
            <a:xfrm>
              <a:off x="3782970" y="5816610"/>
              <a:ext cx="16686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000" dirty="0"/>
                <a:t>GPR model </a:t>
              </a:r>
              <a:endParaRPr lang="en-GB" sz="2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3D18BD-569C-5B9A-0EDF-492C1C294577}"/>
                </a:ext>
              </a:extLst>
            </p:cNvPr>
            <p:cNvSpPr txBox="1"/>
            <p:nvPr/>
          </p:nvSpPr>
          <p:spPr>
            <a:xfrm>
              <a:off x="3480822" y="582748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+</a:t>
              </a:r>
              <a:endParaRPr lang="en-GB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3EDB19-305C-D6B7-08E0-B3FA15523D48}"/>
              </a:ext>
            </a:extLst>
          </p:cNvPr>
          <p:cNvGrpSpPr/>
          <p:nvPr/>
        </p:nvGrpSpPr>
        <p:grpSpPr>
          <a:xfrm>
            <a:off x="5252005" y="5793301"/>
            <a:ext cx="2104126" cy="400110"/>
            <a:chOff x="5252005" y="5793301"/>
            <a:chExt cx="2104126" cy="4001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CE319C-B8D5-8792-3205-7A65AE5A0B21}"/>
                </a:ext>
              </a:extLst>
            </p:cNvPr>
            <p:cNvSpPr txBox="1"/>
            <p:nvPr/>
          </p:nvSpPr>
          <p:spPr>
            <a:xfrm>
              <a:off x="5510443" y="5793301"/>
              <a:ext cx="18456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000" dirty="0"/>
                <a:t>BEP relation</a:t>
              </a:r>
              <a:endParaRPr lang="en-GB" sz="2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3F4459-17E4-AB97-E426-C8B12FA05967}"/>
                </a:ext>
              </a:extLst>
            </p:cNvPr>
            <p:cNvSpPr txBox="1"/>
            <p:nvPr/>
          </p:nvSpPr>
          <p:spPr>
            <a:xfrm>
              <a:off x="5252005" y="581967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+</a:t>
              </a:r>
              <a:endParaRPr lang="en-GB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78E6B2-82C8-0158-A2B1-913CD8A4A7AD}"/>
              </a:ext>
            </a:extLst>
          </p:cNvPr>
          <p:cNvGrpSpPr/>
          <p:nvPr/>
        </p:nvGrpSpPr>
        <p:grpSpPr>
          <a:xfrm>
            <a:off x="10415576" y="5819679"/>
            <a:ext cx="1184005" cy="369332"/>
            <a:chOff x="10415576" y="5819679"/>
            <a:chExt cx="1184005" cy="369332"/>
          </a:xfrm>
        </p:grpSpPr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DB31FA5D-6365-E5E5-A816-C074864C9736}"/>
                </a:ext>
              </a:extLst>
            </p:cNvPr>
            <p:cNvSpPr/>
            <p:nvPr/>
          </p:nvSpPr>
          <p:spPr>
            <a:xfrm rot="16200000">
              <a:off x="10419356" y="5900056"/>
              <a:ext cx="235451" cy="243011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1F92CE-918D-A93A-F9EC-6442EF26A92F}"/>
                </a:ext>
              </a:extLst>
            </p:cNvPr>
            <p:cNvSpPr txBox="1"/>
            <p:nvPr/>
          </p:nvSpPr>
          <p:spPr>
            <a:xfrm>
              <a:off x="10753965" y="5819679"/>
              <a:ext cx="8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 i="1" dirty="0">
                  <a:solidFill>
                    <a:schemeClr val="accent4"/>
                  </a:solidFill>
                </a:rPr>
                <a:t>rate, </a:t>
              </a:r>
              <a:r>
                <a:rPr lang="el-GR" b="1" i="1" dirty="0">
                  <a:solidFill>
                    <a:schemeClr val="accent4"/>
                  </a:solidFill>
                </a:rPr>
                <a:t>θ</a:t>
              </a:r>
              <a:endParaRPr lang="en-GB" b="1" i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327A1-4FBF-69CD-5E6B-2F05150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5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7" grpId="0"/>
      <p:bldP spid="10" grpId="0"/>
      <p:bldP spid="11" grpId="0"/>
      <p:bldP spid="18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5156545-A08B-AF95-8F78-1133D3B957E1}"/>
              </a:ext>
            </a:extLst>
          </p:cNvPr>
          <p:cNvGrpSpPr/>
          <p:nvPr/>
        </p:nvGrpSpPr>
        <p:grpSpPr>
          <a:xfrm>
            <a:off x="209005" y="794959"/>
            <a:ext cx="7499100" cy="4198019"/>
            <a:chOff x="273300" y="1407253"/>
            <a:chExt cx="7931021" cy="45005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154460-2463-07F7-A68C-416789C72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2" t="5077" r="7938"/>
            <a:stretch/>
          </p:blipFill>
          <p:spPr>
            <a:xfrm>
              <a:off x="273300" y="1407253"/>
              <a:ext cx="7931021" cy="4410308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D0CFB6-347D-0811-E17A-DD7DB414DEDD}"/>
                </a:ext>
              </a:extLst>
            </p:cNvPr>
            <p:cNvSpPr/>
            <p:nvPr/>
          </p:nvSpPr>
          <p:spPr>
            <a:xfrm rot="17798704">
              <a:off x="1515262" y="5164774"/>
              <a:ext cx="849085" cy="636972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A3ED15-3DB6-84EE-114E-5F72234ADE8C}"/>
                </a:ext>
              </a:extLst>
            </p:cNvPr>
            <p:cNvSpPr/>
            <p:nvPr/>
          </p:nvSpPr>
          <p:spPr>
            <a:xfrm rot="17798704">
              <a:off x="2183742" y="5164774"/>
              <a:ext cx="849085" cy="636972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A735B45-207D-BFBD-C085-47D9BDA4A1F0}"/>
                </a:ext>
              </a:extLst>
            </p:cNvPr>
            <p:cNvSpPr/>
            <p:nvPr/>
          </p:nvSpPr>
          <p:spPr>
            <a:xfrm rot="17798704">
              <a:off x="2852222" y="5164775"/>
              <a:ext cx="849085" cy="636972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7BB50-7B11-367D-3D70-0A38A071495C}"/>
                </a:ext>
              </a:extLst>
            </p:cNvPr>
            <p:cNvSpPr/>
            <p:nvPr/>
          </p:nvSpPr>
          <p:spPr>
            <a:xfrm rot="17798704">
              <a:off x="3476568" y="5164774"/>
              <a:ext cx="849085" cy="636972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C13DD12-B394-919D-978B-ADD40FBB76B4}"/>
                </a:ext>
              </a:extLst>
            </p:cNvPr>
            <p:cNvSpPr/>
            <p:nvPr/>
          </p:nvSpPr>
          <p:spPr>
            <a:xfrm rot="17798704">
              <a:off x="609286" y="4642488"/>
              <a:ext cx="849085" cy="636972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2B2BFD2-DBEB-5A20-2A73-EFB34BD27966}"/>
                </a:ext>
              </a:extLst>
            </p:cNvPr>
            <p:cNvSpPr/>
            <p:nvPr/>
          </p:nvSpPr>
          <p:spPr>
            <a:xfrm rot="17798704">
              <a:off x="1255700" y="4674907"/>
              <a:ext cx="849085" cy="636972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BCAE27F-B20D-BE1C-1482-060FB552E6FA}"/>
                </a:ext>
              </a:extLst>
            </p:cNvPr>
            <p:cNvSpPr/>
            <p:nvPr/>
          </p:nvSpPr>
          <p:spPr>
            <a:xfrm rot="17798704">
              <a:off x="4097820" y="5164774"/>
              <a:ext cx="849085" cy="636972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F26E31-45AD-FBDB-C79D-58E44525CB20}"/>
                </a:ext>
              </a:extLst>
            </p:cNvPr>
            <p:cNvSpPr/>
            <p:nvPr/>
          </p:nvSpPr>
          <p:spPr>
            <a:xfrm rot="17798704">
              <a:off x="4731257" y="5164774"/>
              <a:ext cx="849085" cy="636972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B45EC4-2FF5-DBD0-2F5D-56F5F58D0D26}"/>
                </a:ext>
              </a:extLst>
            </p:cNvPr>
            <p:cNvSpPr/>
            <p:nvPr/>
          </p:nvSpPr>
          <p:spPr>
            <a:xfrm rot="17798704">
              <a:off x="7434505" y="4627800"/>
              <a:ext cx="849085" cy="636972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EDE5E4-0D5E-1506-F7C7-1E1E2AE2580F}"/>
                </a:ext>
              </a:extLst>
            </p:cNvPr>
            <p:cNvSpPr txBox="1"/>
            <p:nvPr/>
          </p:nvSpPr>
          <p:spPr>
            <a:xfrm>
              <a:off x="5901460" y="1582738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altLang="zh-CN" b="1" dirty="0"/>
                <a:t>Pt</a:t>
              </a:r>
              <a:r>
                <a:rPr lang="en-SG" altLang="zh-CN" b="1" baseline="-25000" dirty="0"/>
                <a:t>55</a:t>
              </a:r>
              <a:r>
                <a:rPr lang="en-SG" altLang="zh-CN" b="1" dirty="0"/>
                <a:t> nanocluster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7D252-4E5C-CB79-64E0-2199BD55046E}"/>
                </a:ext>
              </a:extLst>
            </p:cNvPr>
            <p:cNvSpPr txBox="1"/>
            <p:nvPr/>
          </p:nvSpPr>
          <p:spPr>
            <a:xfrm>
              <a:off x="1508884" y="3306972"/>
              <a:ext cx="1868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altLang="zh-CN" dirty="0"/>
                <a:t>Transition states</a:t>
              </a:r>
              <a:endParaRPr lang="zh-CN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6E58EE-62C6-DF5E-0B3E-C70D622F9183}"/>
                </a:ext>
              </a:extLst>
            </p:cNvPr>
            <p:cNvSpPr txBox="1"/>
            <p:nvPr/>
          </p:nvSpPr>
          <p:spPr>
            <a:xfrm>
              <a:off x="1508884" y="3805301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altLang="zh-CN" dirty="0"/>
                <a:t>Reaction intermediates</a:t>
              </a:r>
              <a:endParaRPr lang="zh-CN" alt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F0501E-D2C3-E361-4AEA-92CF94C00494}"/>
                </a:ext>
              </a:extLst>
            </p:cNvPr>
            <p:cNvCxnSpPr/>
            <p:nvPr/>
          </p:nvCxnSpPr>
          <p:spPr>
            <a:xfrm>
              <a:off x="1250145" y="3491638"/>
              <a:ext cx="214604" cy="0"/>
            </a:xfrm>
            <a:prstGeom prst="line">
              <a:avLst/>
            </a:prstGeom>
            <a:ln w="76200">
              <a:solidFill>
                <a:srgbClr val="BF6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D29E08D-CF60-2315-D416-9301E0635490}"/>
                </a:ext>
              </a:extLst>
            </p:cNvPr>
            <p:cNvCxnSpPr/>
            <p:nvPr/>
          </p:nvCxnSpPr>
          <p:spPr>
            <a:xfrm>
              <a:off x="1255050" y="3989967"/>
              <a:ext cx="214604" cy="0"/>
            </a:xfrm>
            <a:prstGeom prst="line">
              <a:avLst/>
            </a:prstGeom>
            <a:ln w="76200">
              <a:solidFill>
                <a:srgbClr val="779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2E5BE4D-7565-39E9-586D-EDABF1897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61" r="12601" b="11023"/>
            <a:stretch/>
          </p:blipFill>
          <p:spPr>
            <a:xfrm>
              <a:off x="4712643" y="1546442"/>
              <a:ext cx="1082511" cy="100987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3ACCD6-7925-3887-C7D0-62DE5A8825EA}"/>
                </a:ext>
              </a:extLst>
            </p:cNvPr>
            <p:cNvSpPr txBox="1"/>
            <p:nvPr/>
          </p:nvSpPr>
          <p:spPr>
            <a:xfrm>
              <a:off x="5901460" y="1871047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altLang="zh-CN" b="1" dirty="0"/>
                <a:t>Pt(100) facet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B0990F-66B6-9314-C458-9806FACEFB79}"/>
                </a:ext>
              </a:extLst>
            </p:cNvPr>
            <p:cNvSpPr txBox="1"/>
            <p:nvPr/>
          </p:nvSpPr>
          <p:spPr>
            <a:xfrm>
              <a:off x="4651091" y="2617943"/>
              <a:ext cx="25058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altLang="zh-CN" dirty="0"/>
                <a:t>Temperature: 600 K</a:t>
              </a:r>
            </a:p>
            <a:p>
              <a:r>
                <a:rPr lang="en-SG" altLang="zh-CN" dirty="0"/>
                <a:t>Pressure: 1 bar</a:t>
              </a:r>
              <a:r>
                <a:rPr lang="zh-CN" altLang="en-US" dirty="0"/>
                <a:t> </a:t>
              </a:r>
              <a:r>
                <a:rPr lang="en-SG" altLang="zh-CN" dirty="0"/>
                <a:t>(MCH)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0D049EE-D6F5-9C7A-8DC3-ADF3117427CC}"/>
              </a:ext>
            </a:extLst>
          </p:cNvPr>
          <p:cNvSpPr txBox="1"/>
          <p:nvPr/>
        </p:nvSpPr>
        <p:spPr>
          <a:xfrm>
            <a:off x="1751067" y="343441"/>
            <a:ext cx="4669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DFT calculated free energy diagram  </a:t>
            </a:r>
            <a:endParaRPr lang="en-GB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91520F-D57B-9BAA-FC39-2394DADFAFA8}"/>
              </a:ext>
            </a:extLst>
          </p:cNvPr>
          <p:cNvSpPr txBox="1"/>
          <p:nvPr/>
        </p:nvSpPr>
        <p:spPr>
          <a:xfrm>
            <a:off x="7980461" y="2036817"/>
            <a:ext cx="3046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ML model </a:t>
            </a:r>
            <a:r>
              <a:rPr lang="en-SG" sz="2000" dirty="0">
                <a:sym typeface="Wingdings" panose="05000000000000000000" pitchFamily="2" charset="2"/>
              </a:rPr>
              <a:t> </a:t>
            </a:r>
            <a:r>
              <a:rPr lang="en-SG" sz="2000" i="1" dirty="0">
                <a:sym typeface="Wingdings" panose="05000000000000000000" pitchFamily="2" charset="2"/>
              </a:rPr>
              <a:t>E</a:t>
            </a:r>
            <a:r>
              <a:rPr lang="en-SG" sz="2000" dirty="0">
                <a:sym typeface="Wingdings" panose="05000000000000000000" pitchFamily="2" charset="2"/>
              </a:rPr>
              <a:t>, enthalpy </a:t>
            </a:r>
            <a:endParaRPr lang="en-GB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8BFB1A-5E6A-7DBB-47FF-ADF73F6B3BED}"/>
              </a:ext>
            </a:extLst>
          </p:cNvPr>
          <p:cNvSpPr txBox="1"/>
          <p:nvPr/>
        </p:nvSpPr>
        <p:spPr>
          <a:xfrm>
            <a:off x="7980461" y="2528203"/>
            <a:ext cx="18630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i="1" dirty="0"/>
              <a:t>G</a:t>
            </a:r>
            <a:r>
              <a:rPr lang="en-SG" sz="2000" dirty="0"/>
              <a:t> = </a:t>
            </a:r>
            <a:r>
              <a:rPr lang="en-SG" sz="2000" i="1" dirty="0"/>
              <a:t>E</a:t>
            </a:r>
            <a:r>
              <a:rPr lang="en-SG" sz="2000" dirty="0"/>
              <a:t> – </a:t>
            </a:r>
            <a:r>
              <a:rPr lang="en-SG" sz="2000" i="1" dirty="0"/>
              <a:t>T</a:t>
            </a:r>
            <a:r>
              <a:rPr lang="en-SG" sz="2000" dirty="0"/>
              <a:t>*</a:t>
            </a:r>
            <a:r>
              <a:rPr lang="en-SG" sz="2000" i="1" dirty="0"/>
              <a:t>S</a:t>
            </a:r>
          </a:p>
          <a:p>
            <a:endParaRPr lang="en-SG" sz="2000" i="1" dirty="0"/>
          </a:p>
          <a:p>
            <a:r>
              <a:rPr lang="en-SG" sz="2000" i="1" dirty="0"/>
              <a:t>T</a:t>
            </a:r>
            <a:r>
              <a:rPr lang="en-SG" sz="2000" dirty="0"/>
              <a:t>: temperature</a:t>
            </a:r>
          </a:p>
          <a:p>
            <a:r>
              <a:rPr lang="en-SG" sz="2000" i="1" dirty="0"/>
              <a:t>S</a:t>
            </a:r>
            <a:r>
              <a:rPr lang="en-SG" sz="2000" dirty="0"/>
              <a:t>: entropy</a:t>
            </a:r>
            <a:endParaRPr lang="en-GB" sz="20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791489-CF0D-1F6E-7AA6-4B16D877AC56}"/>
              </a:ext>
            </a:extLst>
          </p:cNvPr>
          <p:cNvSpPr txBox="1"/>
          <p:nvPr/>
        </p:nvSpPr>
        <p:spPr>
          <a:xfrm>
            <a:off x="7953532" y="3941096"/>
            <a:ext cx="4044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Entropy of gas-phase molecules: Ideal gas assumption</a:t>
            </a:r>
            <a:endParaRPr lang="en-GB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D03C7C-11E3-4294-8A3A-4073EFF8A3EA}"/>
              </a:ext>
            </a:extLst>
          </p:cNvPr>
          <p:cNvSpPr txBox="1"/>
          <p:nvPr/>
        </p:nvSpPr>
        <p:spPr>
          <a:xfrm>
            <a:off x="7928828" y="4773526"/>
            <a:ext cx="3713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Entropy of adsorbates: Harmonic limit </a:t>
            </a:r>
            <a:endParaRPr lang="en-GB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AAD425-275C-86DD-FDF1-75EBABEA5335}"/>
              </a:ext>
            </a:extLst>
          </p:cNvPr>
          <p:cNvSpPr txBox="1"/>
          <p:nvPr/>
        </p:nvSpPr>
        <p:spPr>
          <a:xfrm>
            <a:off x="524499" y="5657035"/>
            <a:ext cx="7404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https://wiki.fysik.dtu.dk/ase/ase/thermochemistry/thermochemistry.html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B5E8A9-3AB1-582F-2692-AE46436892A9}"/>
              </a:ext>
            </a:extLst>
          </p:cNvPr>
          <p:cNvSpPr txBox="1"/>
          <p:nvPr/>
        </p:nvSpPr>
        <p:spPr>
          <a:xfrm>
            <a:off x="524499" y="5255335"/>
            <a:ext cx="637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Quantum ESPRESSO + Atomic Simulation Environment (ASE)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941CD-3014-262E-9C6C-74692258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26</a:t>
            </a:fld>
            <a:endParaRPr lang="en-GB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555F7A-C852-D8E8-9D14-A1AB072DB65F}"/>
              </a:ext>
            </a:extLst>
          </p:cNvPr>
          <p:cNvGrpSpPr/>
          <p:nvPr/>
        </p:nvGrpSpPr>
        <p:grpSpPr>
          <a:xfrm>
            <a:off x="8108109" y="459258"/>
            <a:ext cx="3245691" cy="1280824"/>
            <a:chOff x="8108109" y="827120"/>
            <a:chExt cx="3245691" cy="128082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79CA35-AA3C-E90E-0793-8A976C4A0EB1}"/>
                </a:ext>
              </a:extLst>
            </p:cNvPr>
            <p:cNvSpPr txBox="1"/>
            <p:nvPr/>
          </p:nvSpPr>
          <p:spPr>
            <a:xfrm>
              <a:off x="8187003" y="1650432"/>
              <a:ext cx="3074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Reaction rate constants </a:t>
              </a:r>
              <a:r>
                <a:rPr lang="en-SG" sz="2000" i="1" dirty="0"/>
                <a:t>k</a:t>
              </a:r>
              <a:endParaRPr lang="en-GB" sz="2000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410C8A8-E225-5262-C248-87738189F647}"/>
                </a:ext>
              </a:extLst>
            </p:cNvPr>
            <p:cNvSpPr/>
            <p:nvPr/>
          </p:nvSpPr>
          <p:spPr>
            <a:xfrm rot="5400000">
              <a:off x="9502302" y="1328500"/>
              <a:ext cx="296091" cy="369332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602808-2D16-B2D5-8C63-6777883973C7}"/>
                </a:ext>
              </a:extLst>
            </p:cNvPr>
            <p:cNvSpPr txBox="1"/>
            <p:nvPr/>
          </p:nvSpPr>
          <p:spPr>
            <a:xfrm>
              <a:off x="8405455" y="927142"/>
              <a:ext cx="2489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Gibbs free energy </a:t>
              </a:r>
              <a:r>
                <a:rPr lang="en-SG" sz="2000" i="1" dirty="0"/>
                <a:t>G</a:t>
              </a:r>
              <a:endParaRPr lang="en-GB" sz="20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57838CB-6455-D065-295F-66965C5BE26E}"/>
                </a:ext>
              </a:extLst>
            </p:cNvPr>
            <p:cNvSpPr/>
            <p:nvPr/>
          </p:nvSpPr>
          <p:spPr>
            <a:xfrm>
              <a:off x="8108109" y="827120"/>
              <a:ext cx="3245691" cy="1280824"/>
            </a:xfrm>
            <a:prstGeom prst="roundRect">
              <a:avLst>
                <a:gd name="adj" fmla="val 9188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7003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777F9C-495B-61CE-C7B9-D71C115E9B62}"/>
              </a:ext>
            </a:extLst>
          </p:cNvPr>
          <p:cNvSpPr txBox="1"/>
          <p:nvPr/>
        </p:nvSpPr>
        <p:spPr>
          <a:xfrm>
            <a:off x="332383" y="269605"/>
            <a:ext cx="5452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Numerical simulation: Finite difference method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DFDE42-B3AD-7EDE-EC84-9D113F6F20E7}"/>
                  </a:ext>
                </a:extLst>
              </p:cNvPr>
              <p:cNvSpPr txBox="1"/>
              <p:nvPr/>
            </p:nvSpPr>
            <p:spPr>
              <a:xfrm>
                <a:off x="380134" y="869010"/>
                <a:ext cx="7132897" cy="473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𝑎𝑑𝑠</m:t>
                        </m:r>
                      </m:sub>
                    </m:sSub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SG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SG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SG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20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p>
                          <m:sSupPr>
                            <m:ctrlPr>
                              <a:rPr lang="en-GB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2000">
                                <a:latin typeface="Cambria Math" panose="02040503050406030204" pitchFamily="18" charset="0"/>
                              </a:rPr>
                              <m:t>∆</m:t>
                            </m:r>
                          </m:sup>
                        </m:sSup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DFDE42-B3AD-7EDE-EC84-9D113F6F2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4" y="869010"/>
                <a:ext cx="7132897" cy="4733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26FE59-0A9C-F7E3-5A93-2CF56676961A}"/>
                  </a:ext>
                </a:extLst>
              </p:cNvPr>
              <p:cNvSpPr txBox="1"/>
              <p:nvPr/>
            </p:nvSpPr>
            <p:spPr>
              <a:xfrm>
                <a:off x="123238" y="1557858"/>
                <a:ext cx="806923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𝑎𝑠</m:t>
                          </m:r>
                        </m:sub>
                      </m:sSub>
                      <m:d>
                        <m:d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𝑎𝑑𝑠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f>
                            <m:f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num>
                            <m:den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26FE59-0A9C-F7E3-5A93-2CF566769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38" y="1557858"/>
                <a:ext cx="8069232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25FE2A-8867-66F9-AA06-3D734DF0700C}"/>
                  </a:ext>
                </a:extLst>
              </p:cNvPr>
              <p:cNvSpPr txBox="1"/>
              <p:nvPr/>
            </p:nvSpPr>
            <p:spPr>
              <a:xfrm>
                <a:off x="226805" y="2357114"/>
                <a:ext cx="2272938" cy="957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p>
                        <m:e>
                          <m:sSub>
                            <m:sSubPr>
                              <m:ctrlP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25FE2A-8867-66F9-AA06-3D734DF0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05" y="2357114"/>
                <a:ext cx="2272938" cy="9574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D6EC978-F07A-AB29-1234-42623B89C1A8}"/>
              </a:ext>
            </a:extLst>
          </p:cNvPr>
          <p:cNvSpPr txBox="1"/>
          <p:nvPr/>
        </p:nvSpPr>
        <p:spPr>
          <a:xfrm>
            <a:off x="8292162" y="103338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x7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BC527-EBA3-0723-4ABC-80B7A5F139AF}"/>
              </a:ext>
            </a:extLst>
          </p:cNvPr>
          <p:cNvSpPr txBox="1"/>
          <p:nvPr/>
        </p:nvSpPr>
        <p:spPr>
          <a:xfrm>
            <a:off x="8312038" y="178351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x2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B908D-951B-C680-ECD1-9A9CED2AE031}"/>
              </a:ext>
            </a:extLst>
          </p:cNvPr>
          <p:cNvSpPr txBox="1"/>
          <p:nvPr/>
        </p:nvSpPr>
        <p:spPr>
          <a:xfrm>
            <a:off x="226805" y="3560656"/>
            <a:ext cx="4820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Numerical simulation: Self-consistent </a:t>
            </a:r>
            <a:r>
              <a:rPr lang="en-SG" sz="2000" i="1" dirty="0"/>
              <a:t>p</a:t>
            </a:r>
            <a:r>
              <a:rPr lang="en-SG" sz="2000" baseline="-25000" dirty="0"/>
              <a:t>H2</a:t>
            </a:r>
            <a:endParaRPr lang="en-GB" sz="20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2142201-A4AE-5F72-7AB4-1260C5942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886" y="409579"/>
            <a:ext cx="2622204" cy="31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E76AF-A4F5-05F5-AE54-9995CE3260F8}"/>
              </a:ext>
            </a:extLst>
          </p:cNvPr>
          <p:cNvSpPr txBox="1"/>
          <p:nvPr/>
        </p:nvSpPr>
        <p:spPr>
          <a:xfrm>
            <a:off x="380134" y="4779585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i="1" dirty="0"/>
              <a:t>p</a:t>
            </a:r>
            <a:r>
              <a:rPr lang="en-SG" sz="2000" baseline="-25000" dirty="0"/>
              <a:t>H2</a:t>
            </a:r>
            <a:r>
              <a:rPr lang="en-SG" sz="2000" dirty="0"/>
              <a:t> = 0</a:t>
            </a:r>
            <a:endParaRPr lang="en-GB" sz="20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3CE00-1BFF-8D79-E5B2-1A2FCEFAD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27</a:t>
            </a:fld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100783-693E-1A9C-1A68-317E4FAF029B}"/>
              </a:ext>
            </a:extLst>
          </p:cNvPr>
          <p:cNvGrpSpPr/>
          <p:nvPr/>
        </p:nvGrpSpPr>
        <p:grpSpPr>
          <a:xfrm>
            <a:off x="1423893" y="4206866"/>
            <a:ext cx="3007625" cy="1756919"/>
            <a:chOff x="1423893" y="4206866"/>
            <a:chExt cx="3007625" cy="1756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FAEE767-6310-B89E-72D0-32883F991469}"/>
                    </a:ext>
                  </a:extLst>
                </p:cNvPr>
                <p:cNvSpPr txBox="1"/>
                <p:nvPr/>
              </p:nvSpPr>
              <p:spPr>
                <a:xfrm>
                  <a:off x="1524652" y="5164079"/>
                  <a:ext cx="2906866" cy="7997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GB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ads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FAEE767-6310-B89E-72D0-32883F991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652" y="5164079"/>
                  <a:ext cx="2906866" cy="7997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744B70-E25F-1C5A-B1BB-AD3FA9E3A49E}"/>
                    </a:ext>
                  </a:extLst>
                </p:cNvPr>
                <p:cNvSpPr txBox="1"/>
                <p:nvPr/>
              </p:nvSpPr>
              <p:spPr>
                <a:xfrm>
                  <a:off x="1685573" y="4206866"/>
                  <a:ext cx="2745945" cy="8820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GB" sz="20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</m:sup>
                            </m:sSup>
                          </m:sub>
                        </m:sSub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ads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GB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ads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744B70-E25F-1C5A-B1BB-AD3FA9E3A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573" y="4206866"/>
                  <a:ext cx="2745945" cy="8820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C767AC9-5435-FAA0-8673-2FF0233FD7CA}"/>
                </a:ext>
              </a:extLst>
            </p:cNvPr>
            <p:cNvSpPr/>
            <p:nvPr/>
          </p:nvSpPr>
          <p:spPr>
            <a:xfrm>
              <a:off x="1423893" y="4828428"/>
              <a:ext cx="196073" cy="351267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F11BC4-3349-41CA-E8FA-E250462712B3}"/>
              </a:ext>
            </a:extLst>
          </p:cNvPr>
          <p:cNvGrpSpPr/>
          <p:nvPr/>
        </p:nvGrpSpPr>
        <p:grpSpPr>
          <a:xfrm>
            <a:off x="4518795" y="4779585"/>
            <a:ext cx="1958342" cy="408714"/>
            <a:chOff x="4518795" y="4779585"/>
            <a:chExt cx="1958342" cy="408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82A79E-CC42-A03F-3332-D604088AF9FE}"/>
                </a:ext>
              </a:extLst>
            </p:cNvPr>
            <p:cNvSpPr txBox="1"/>
            <p:nvPr/>
          </p:nvSpPr>
          <p:spPr>
            <a:xfrm>
              <a:off x="4774427" y="4779585"/>
              <a:ext cx="1702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Odes of C</a:t>
              </a:r>
              <a:r>
                <a:rPr lang="en-SG" sz="2000" baseline="-25000" dirty="0"/>
                <a:t>7</a:t>
              </a:r>
              <a:r>
                <a:rPr lang="en-SG" sz="2000" dirty="0"/>
                <a:t>H</a:t>
              </a:r>
              <a:r>
                <a:rPr lang="en-SG" sz="2000" baseline="-25000" dirty="0"/>
                <a:t>x</a:t>
              </a:r>
              <a:endParaRPr lang="en-GB" sz="2000" dirty="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551ACC6D-905E-D166-BA99-F871A56995C6}"/>
                </a:ext>
              </a:extLst>
            </p:cNvPr>
            <p:cNvSpPr/>
            <p:nvPr/>
          </p:nvSpPr>
          <p:spPr>
            <a:xfrm>
              <a:off x="4518795" y="4837032"/>
              <a:ext cx="196073" cy="351267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C5C2FA-4E91-4810-369D-85E939DB0FCF}"/>
              </a:ext>
            </a:extLst>
          </p:cNvPr>
          <p:cNvGrpSpPr/>
          <p:nvPr/>
        </p:nvGrpSpPr>
        <p:grpSpPr>
          <a:xfrm>
            <a:off x="6542930" y="4779585"/>
            <a:ext cx="1826066" cy="400110"/>
            <a:chOff x="6542930" y="4779585"/>
            <a:chExt cx="1826066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B939C9-1BA4-8710-CC14-ADAACBB3D051}"/>
                </a:ext>
              </a:extLst>
            </p:cNvPr>
            <p:cNvSpPr txBox="1"/>
            <p:nvPr/>
          </p:nvSpPr>
          <p:spPr>
            <a:xfrm>
              <a:off x="6820046" y="4779585"/>
              <a:ext cx="15489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i="1" dirty="0"/>
                <a:t>p</a:t>
              </a:r>
              <a:r>
                <a:rPr lang="en-SG" sz="2000" baseline="-25000" dirty="0"/>
                <a:t>H2</a:t>
              </a:r>
              <a:r>
                <a:rPr lang="en-SG" sz="2000" dirty="0"/>
                <a:t> = 3*</a:t>
              </a:r>
              <a:r>
                <a:rPr lang="en-SG" sz="2000" i="1" dirty="0" err="1"/>
                <a:t>p</a:t>
              </a:r>
              <a:r>
                <a:rPr lang="en-SG" sz="2000" baseline="-25000" dirty="0" err="1"/>
                <a:t>TOL</a:t>
              </a:r>
              <a:endParaRPr lang="en-GB" sz="2000" i="1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250C8E01-F112-9F35-D47D-D7BEB253B6BB}"/>
                </a:ext>
              </a:extLst>
            </p:cNvPr>
            <p:cNvSpPr/>
            <p:nvPr/>
          </p:nvSpPr>
          <p:spPr>
            <a:xfrm>
              <a:off x="6542930" y="4810907"/>
              <a:ext cx="196073" cy="351267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0032EC-4C5E-3D42-C224-4B013B1E982E}"/>
              </a:ext>
            </a:extLst>
          </p:cNvPr>
          <p:cNvGrpSpPr/>
          <p:nvPr/>
        </p:nvGrpSpPr>
        <p:grpSpPr>
          <a:xfrm>
            <a:off x="8437420" y="4796946"/>
            <a:ext cx="2679193" cy="382748"/>
            <a:chOff x="8437420" y="4796946"/>
            <a:chExt cx="2679193" cy="382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0A31C69-418F-6B76-131B-96C7F314E15C}"/>
                    </a:ext>
                  </a:extLst>
                </p:cNvPr>
                <p:cNvSpPr txBox="1"/>
                <p:nvPr/>
              </p:nvSpPr>
              <p:spPr>
                <a:xfrm>
                  <a:off x="8847787" y="4796946"/>
                  <a:ext cx="2268826" cy="3652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SG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SG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SG" sz="200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SG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SG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SG" sz="200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SG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SG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d>
                        <m:r>
                          <a:rPr lang="en-SG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SG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SG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0A31C69-418F-6B76-131B-96C7F314E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787" y="4796946"/>
                  <a:ext cx="2268826" cy="365228"/>
                </a:xfrm>
                <a:prstGeom prst="rect">
                  <a:avLst/>
                </a:prstGeom>
                <a:blipFill>
                  <a:blip r:embed="rId8"/>
                  <a:stretch>
                    <a:fillRect r="-536" b="-1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831473F-3255-2766-EBB8-3F807DCE6A91}"/>
                </a:ext>
              </a:extLst>
            </p:cNvPr>
            <p:cNvSpPr/>
            <p:nvPr/>
          </p:nvSpPr>
          <p:spPr>
            <a:xfrm>
              <a:off x="8437420" y="4828427"/>
              <a:ext cx="196073" cy="351267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C92269F-9002-BDC1-1FF3-08F5BBDE3E76}"/>
              </a:ext>
            </a:extLst>
          </p:cNvPr>
          <p:cNvCxnSpPr>
            <a:stCxn id="16" idx="2"/>
            <a:endCxn id="7" idx="2"/>
          </p:cNvCxnSpPr>
          <p:nvPr/>
        </p:nvCxnSpPr>
        <p:spPr>
          <a:xfrm rot="5400000">
            <a:off x="6079338" y="2060922"/>
            <a:ext cx="801611" cy="7004115"/>
          </a:xfrm>
          <a:prstGeom prst="bentConnector3">
            <a:avLst>
              <a:gd name="adj1" fmla="val 128518"/>
            </a:avLst>
          </a:prstGeom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39C049-1E2C-E506-43A4-5C8A922603CC}"/>
              </a:ext>
            </a:extLst>
          </p:cNvPr>
          <p:cNvSpPr txBox="1"/>
          <p:nvPr/>
        </p:nvSpPr>
        <p:spPr>
          <a:xfrm flipH="1">
            <a:off x="9980024" y="5389930"/>
            <a:ext cx="93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31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7810B-7CB9-51D8-C2D6-62E70E46AFB4}"/>
              </a:ext>
            </a:extLst>
          </p:cNvPr>
          <p:cNvSpPr txBox="1"/>
          <p:nvPr/>
        </p:nvSpPr>
        <p:spPr>
          <a:xfrm>
            <a:off x="339635" y="304537"/>
            <a:ext cx="1294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Validation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9767A-D78E-4F6F-DCF5-7DD102DB9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5" y="945884"/>
            <a:ext cx="5440680" cy="4896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47071-A66A-22EC-16A6-006A49CD9D6C}"/>
              </a:ext>
            </a:extLst>
          </p:cNvPr>
          <p:cNvSpPr txBox="1"/>
          <p:nvPr/>
        </p:nvSpPr>
        <p:spPr>
          <a:xfrm>
            <a:off x="5675811" y="2029504"/>
            <a:ext cx="5878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Analytical reaction rate expression when TOL desorption is the only rate-determining step: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44730-1645-C32B-82C8-C4CAEEA4BA84}"/>
              </a:ext>
            </a:extLst>
          </p:cNvPr>
          <p:cNvSpPr txBox="1"/>
          <p:nvPr/>
        </p:nvSpPr>
        <p:spPr>
          <a:xfrm>
            <a:off x="6077648" y="2919970"/>
            <a:ext cx="1765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i="1" dirty="0"/>
              <a:t>rate</a:t>
            </a:r>
            <a:r>
              <a:rPr lang="en-SG" sz="2000" dirty="0"/>
              <a:t> = </a:t>
            </a:r>
            <a:r>
              <a:rPr lang="en-SG" sz="2000" i="1" dirty="0" err="1"/>
              <a:t>k</a:t>
            </a:r>
            <a:r>
              <a:rPr lang="en-SG" sz="2000" baseline="-25000" dirty="0" err="1"/>
              <a:t>TOL,des</a:t>
            </a:r>
            <a:r>
              <a:rPr lang="en-SG" sz="2000" dirty="0"/>
              <a:t> </a:t>
            </a:r>
            <a:endParaRPr lang="en-GB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E99EE-6FBA-0B09-FA52-BE19E4C94D19}"/>
              </a:ext>
            </a:extLst>
          </p:cNvPr>
          <p:cNvSpPr txBox="1"/>
          <p:nvPr/>
        </p:nvSpPr>
        <p:spPr>
          <a:xfrm>
            <a:off x="5675811" y="3520064"/>
            <a:ext cx="3738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2000" dirty="0"/>
              <a:t>Quasi-equilibrium adsorption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4C55F-2C7F-0FC6-BCB9-88ECB3185D23}"/>
              </a:ext>
            </a:extLst>
          </p:cNvPr>
          <p:cNvSpPr txBox="1"/>
          <p:nvPr/>
        </p:nvSpPr>
        <p:spPr>
          <a:xfrm>
            <a:off x="5675812" y="761218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Steady state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7E552D-A9CE-111F-2B7C-DD68CEBDD325}"/>
                  </a:ext>
                </a:extLst>
              </p:cNvPr>
              <p:cNvSpPr txBox="1"/>
              <p:nvPr/>
            </p:nvSpPr>
            <p:spPr>
              <a:xfrm>
                <a:off x="6174377" y="1326596"/>
                <a:ext cx="4415245" cy="473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SG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SG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SG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GB" sz="2000" dirty="0"/>
                  <a:t> (user-defined criterion)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7E552D-A9CE-111F-2B7C-DD68CEBDD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377" y="1326596"/>
                <a:ext cx="4415245" cy="473399"/>
              </a:xfrm>
              <a:prstGeom prst="rect">
                <a:avLst/>
              </a:prstGeom>
              <a:blipFill>
                <a:blip r:embed="rId3"/>
                <a:stretch>
                  <a:fillRect l="-138"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7AF5F1-FA8A-167B-8488-EB700E23F725}"/>
                  </a:ext>
                </a:extLst>
              </p:cNvPr>
              <p:cNvSpPr txBox="1"/>
              <p:nvPr/>
            </p:nvSpPr>
            <p:spPr>
              <a:xfrm>
                <a:off x="6384403" y="3986419"/>
                <a:ext cx="3352604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ads</m:t>
                          </m:r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nary>
                            <m:naryPr>
                              <m:chr m:val="∑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</m:sub>
                      </m:sSub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7AF5F1-FA8A-167B-8488-EB700E23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403" y="3986419"/>
                <a:ext cx="3352604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3B56FF-248B-ED7E-2565-912447A32214}"/>
                  </a:ext>
                </a:extLst>
              </p:cNvPr>
              <p:cNvSpPr txBox="1"/>
              <p:nvPr/>
            </p:nvSpPr>
            <p:spPr>
              <a:xfrm>
                <a:off x="6174377" y="5153072"/>
                <a:ext cx="4578530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ads</m:t>
                          </m:r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nary>
                            <m:naryPr>
                              <m:chr m:val="∑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</m:sub>
                      </m:sSub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3B56FF-248B-ED7E-2565-912447A32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377" y="5153072"/>
                <a:ext cx="4578530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F15685-F3E5-460D-0032-D499AB19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28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A09487-4912-7976-F2CC-9D4288999F54}"/>
              </a:ext>
            </a:extLst>
          </p:cNvPr>
          <p:cNvSpPr txBox="1"/>
          <p:nvPr/>
        </p:nvSpPr>
        <p:spPr>
          <a:xfrm>
            <a:off x="9596733" y="3520064"/>
            <a:ext cx="1292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A + * = A*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486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343F52-68AC-6FEC-94B6-C8DFFBFE0484}"/>
              </a:ext>
            </a:extLst>
          </p:cNvPr>
          <p:cNvSpPr txBox="1"/>
          <p:nvPr/>
        </p:nvSpPr>
        <p:spPr>
          <a:xfrm>
            <a:off x="209005" y="68721"/>
            <a:ext cx="10455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Practice: How to use the GPR models to screen catalysts for MCH dehydrogenation?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6B0C66-32E9-0A92-6538-324475ED355F}"/>
              </a:ext>
            </a:extLst>
          </p:cNvPr>
          <p:cNvGrpSpPr/>
          <p:nvPr/>
        </p:nvGrpSpPr>
        <p:grpSpPr>
          <a:xfrm>
            <a:off x="270641" y="1296739"/>
            <a:ext cx="3381843" cy="3893569"/>
            <a:chOff x="268690" y="930980"/>
            <a:chExt cx="3381843" cy="38935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DC1E79-8E89-869B-FFB6-E54BCDED5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690" y="1300312"/>
              <a:ext cx="3381843" cy="35242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D8198C-D95B-BEC5-1338-43ABD0575046}"/>
                </a:ext>
              </a:extLst>
            </p:cNvPr>
            <p:cNvSpPr txBox="1"/>
            <p:nvPr/>
          </p:nvSpPr>
          <p:spPr>
            <a:xfrm>
              <a:off x="277480" y="930980"/>
              <a:ext cx="17506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SG" b="1" dirty="0"/>
                <a:t>MKM folder        </a:t>
              </a:r>
              <a:endParaRPr lang="en-GB" b="1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67FC4F6E-9644-06E6-202F-989E4BCBC62C}"/>
              </a:ext>
            </a:extLst>
          </p:cNvPr>
          <p:cNvSpPr/>
          <p:nvPr/>
        </p:nvSpPr>
        <p:spPr>
          <a:xfrm>
            <a:off x="498340" y="1666071"/>
            <a:ext cx="1654628" cy="40059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F3E4D-207D-8D69-7C0E-35069BDA58A5}"/>
              </a:ext>
            </a:extLst>
          </p:cNvPr>
          <p:cNvSpPr txBox="1"/>
          <p:nvPr/>
        </p:nvSpPr>
        <p:spPr>
          <a:xfrm>
            <a:off x="2518728" y="1296739"/>
            <a:ext cx="643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Vibration frequencies calculated from DFT computation</a:t>
            </a:r>
            <a:endParaRPr lang="en-GB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B5D42D-3BF9-0475-66EC-E4C6D3FC4F41}"/>
              </a:ext>
            </a:extLst>
          </p:cNvPr>
          <p:cNvCxnSpPr>
            <a:stCxn id="8" idx="1"/>
          </p:cNvCxnSpPr>
          <p:nvPr/>
        </p:nvCxnSpPr>
        <p:spPr>
          <a:xfrm flipH="1">
            <a:off x="2038828" y="1496794"/>
            <a:ext cx="479900" cy="2536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51AF27-4B1B-3FD4-4F87-30416510F0A7}"/>
              </a:ext>
            </a:extLst>
          </p:cNvPr>
          <p:cNvCxnSpPr/>
          <p:nvPr/>
        </p:nvCxnSpPr>
        <p:spPr>
          <a:xfrm flipH="1">
            <a:off x="2192513" y="1935088"/>
            <a:ext cx="479900" cy="26901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8F61668-14F8-76E7-CE9A-ACB952D0DC8F}"/>
              </a:ext>
            </a:extLst>
          </p:cNvPr>
          <p:cNvSpPr/>
          <p:nvPr/>
        </p:nvSpPr>
        <p:spPr>
          <a:xfrm>
            <a:off x="498340" y="1963000"/>
            <a:ext cx="1654628" cy="40059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13E19-E34D-A4C5-D1A2-B5F4B93DE056}"/>
              </a:ext>
            </a:extLst>
          </p:cNvPr>
          <p:cNvSpPr txBox="1"/>
          <p:nvPr/>
        </p:nvSpPr>
        <p:spPr>
          <a:xfrm>
            <a:off x="2780077" y="1783359"/>
            <a:ext cx="6564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.</a:t>
            </a:r>
            <a:r>
              <a:rPr lang="en-SG" sz="2000" dirty="0" err="1"/>
              <a:t>xyz</a:t>
            </a:r>
            <a:r>
              <a:rPr lang="en-SG" sz="2000" dirty="0"/>
              <a:t> files for reaction intermediates on the reference Pt</a:t>
            </a:r>
            <a:r>
              <a:rPr lang="en-SG" sz="2000" baseline="-25000" dirty="0"/>
              <a:t>55</a:t>
            </a:r>
            <a:endParaRPr lang="en-GB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8A8E1-ED73-DED5-3706-81B9375F01D0}"/>
              </a:ext>
            </a:extLst>
          </p:cNvPr>
          <p:cNvCxnSpPr>
            <a:cxnSpLocks/>
          </p:cNvCxnSpPr>
          <p:nvPr/>
        </p:nvCxnSpPr>
        <p:spPr>
          <a:xfrm flipH="1">
            <a:off x="2884488" y="3039905"/>
            <a:ext cx="505097" cy="777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8C6A25-90BD-5FEF-ED2B-4F81BEFAA2C4}"/>
              </a:ext>
            </a:extLst>
          </p:cNvPr>
          <p:cNvSpPr txBox="1"/>
          <p:nvPr/>
        </p:nvSpPr>
        <p:spPr>
          <a:xfrm>
            <a:off x="3450545" y="2874191"/>
            <a:ext cx="4742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Function used to calculate </a:t>
            </a:r>
            <a:r>
              <a:rPr lang="el-GR" sz="2000" dirty="0"/>
              <a:t>Δ</a:t>
            </a:r>
            <a:r>
              <a:rPr lang="en-SG" sz="2000" dirty="0"/>
              <a:t>G and </a:t>
            </a:r>
            <a:r>
              <a:rPr lang="el-GR" sz="2000" dirty="0"/>
              <a:t>Δ</a:t>
            </a:r>
            <a:r>
              <a:rPr lang="en-SG" sz="2000" i="1" dirty="0" err="1"/>
              <a:t>G</a:t>
            </a:r>
            <a:r>
              <a:rPr lang="en-SG" sz="2000" baseline="-25000" dirty="0" err="1"/>
              <a:t>act</a:t>
            </a:r>
            <a:endParaRPr lang="en-GB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6B959-7B44-6E93-DC2C-46EB84C82105}"/>
              </a:ext>
            </a:extLst>
          </p:cNvPr>
          <p:cNvSpPr txBox="1"/>
          <p:nvPr/>
        </p:nvSpPr>
        <p:spPr>
          <a:xfrm>
            <a:off x="3551515" y="3501263"/>
            <a:ext cx="6709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Function using </a:t>
            </a:r>
            <a:r>
              <a:rPr lang="el-GR" sz="2000" dirty="0"/>
              <a:t>Δ</a:t>
            </a:r>
            <a:r>
              <a:rPr lang="en-SG" sz="2000" dirty="0"/>
              <a:t>G and </a:t>
            </a:r>
            <a:r>
              <a:rPr lang="el-GR" sz="2000" dirty="0"/>
              <a:t>Δ</a:t>
            </a:r>
            <a:r>
              <a:rPr lang="en-SG" sz="2000" i="1" dirty="0" err="1"/>
              <a:t>G</a:t>
            </a:r>
            <a:r>
              <a:rPr lang="en-SG" sz="2000" baseline="-25000" dirty="0" err="1"/>
              <a:t>act</a:t>
            </a:r>
            <a:r>
              <a:rPr lang="en-SG" sz="2000" dirty="0"/>
              <a:t> to calculate reaction kinetics</a:t>
            </a:r>
            <a:endParaRPr lang="en-GB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65E776-2BA9-D834-66A8-D4E9D0A2C6BA}"/>
              </a:ext>
            </a:extLst>
          </p:cNvPr>
          <p:cNvCxnSpPr>
            <a:cxnSpLocks/>
          </p:cNvCxnSpPr>
          <p:nvPr/>
        </p:nvCxnSpPr>
        <p:spPr>
          <a:xfrm flipH="1">
            <a:off x="3046418" y="3665235"/>
            <a:ext cx="505097" cy="777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0A2E9C-44BC-89AD-3DEF-DC5A39458FAD}"/>
              </a:ext>
            </a:extLst>
          </p:cNvPr>
          <p:cNvCxnSpPr>
            <a:cxnSpLocks/>
          </p:cNvCxnSpPr>
          <p:nvPr/>
        </p:nvCxnSpPr>
        <p:spPr>
          <a:xfrm flipH="1">
            <a:off x="3626358" y="4314024"/>
            <a:ext cx="505097" cy="777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1482EE-BF85-265C-E272-7A356AC471C5}"/>
              </a:ext>
            </a:extLst>
          </p:cNvPr>
          <p:cNvSpPr txBox="1"/>
          <p:nvPr/>
        </p:nvSpPr>
        <p:spPr>
          <a:xfrm>
            <a:off x="4131455" y="4161119"/>
            <a:ext cx="5606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Trained GPR models for each reaction intermediates from C</a:t>
            </a:r>
            <a:r>
              <a:rPr lang="en-SG" sz="2000" baseline="-25000" dirty="0"/>
              <a:t>7</a:t>
            </a:r>
            <a:r>
              <a:rPr lang="en-SG" sz="2000" dirty="0"/>
              <a:t>H</a:t>
            </a:r>
            <a:r>
              <a:rPr lang="en-SG" sz="2000" baseline="-25000" dirty="0"/>
              <a:t>13</a:t>
            </a:r>
            <a:r>
              <a:rPr lang="en-SG" sz="2000" dirty="0"/>
              <a:t> to C</a:t>
            </a:r>
            <a:r>
              <a:rPr lang="en-SG" sz="2000" baseline="-25000" dirty="0"/>
              <a:t>7</a:t>
            </a:r>
            <a:r>
              <a:rPr lang="en-SG" sz="2000" dirty="0"/>
              <a:t>H</a:t>
            </a:r>
            <a:r>
              <a:rPr lang="en-SG" sz="2000" baseline="-25000" dirty="0"/>
              <a:t>8</a:t>
            </a:r>
            <a:r>
              <a:rPr lang="en-SG" sz="2000" dirty="0"/>
              <a:t>.</a:t>
            </a:r>
            <a:endParaRPr lang="en-GB" sz="20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BAEA9A7-22E1-BBA5-1255-701D2945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5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97BC3-AAA0-E62B-6A16-F53287F1C343}"/>
              </a:ext>
            </a:extLst>
          </p:cNvPr>
          <p:cNvSpPr txBox="1"/>
          <p:nvPr/>
        </p:nvSpPr>
        <p:spPr>
          <a:xfrm>
            <a:off x="316457" y="200462"/>
            <a:ext cx="432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About 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7731B6-3678-0AAE-6EFC-5FA4D45C0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0" y="813309"/>
            <a:ext cx="2030989" cy="20309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7EB339-64C7-58CD-1C50-2AA1704339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5637" r="5688" b="7714"/>
          <a:stretch/>
        </p:blipFill>
        <p:spPr>
          <a:xfrm>
            <a:off x="8879460" y="3509725"/>
            <a:ext cx="1971420" cy="19128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28209A-3216-563F-770D-92914A31BE61}"/>
              </a:ext>
            </a:extLst>
          </p:cNvPr>
          <p:cNvSpPr txBox="1"/>
          <p:nvPr/>
        </p:nvSpPr>
        <p:spPr>
          <a:xfrm>
            <a:off x="8703085" y="2844298"/>
            <a:ext cx="241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“University of Catford”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8F1A6-E716-7102-7A2F-6B9064564C87}"/>
              </a:ext>
            </a:extLst>
          </p:cNvPr>
          <p:cNvSpPr txBox="1"/>
          <p:nvPr/>
        </p:nvSpPr>
        <p:spPr>
          <a:xfrm>
            <a:off x="8103785" y="5497396"/>
            <a:ext cx="3616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“Nanyang </a:t>
            </a:r>
            <a:r>
              <a:rPr lang="en-SG" dirty="0" err="1"/>
              <a:t>Catnological</a:t>
            </a:r>
            <a:r>
              <a:rPr lang="en-SG" dirty="0"/>
              <a:t> University”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3D727-33BE-163A-0E63-44E87E67EF01}"/>
              </a:ext>
            </a:extLst>
          </p:cNvPr>
          <p:cNvSpPr txBox="1"/>
          <p:nvPr/>
        </p:nvSpPr>
        <p:spPr>
          <a:xfrm>
            <a:off x="311678" y="838529"/>
            <a:ext cx="7055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Doctor of Philosophy in Physical and Theoretical Chemistry</a:t>
            </a:r>
          </a:p>
          <a:p>
            <a:endParaRPr lang="en-SG" sz="2000" dirty="0"/>
          </a:p>
          <a:p>
            <a:r>
              <a:rPr lang="en-SG" sz="2000" dirty="0"/>
              <a:t>University of Oxford, UK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4151F-0177-E643-FBA7-3E8922C62B9B}"/>
              </a:ext>
            </a:extLst>
          </p:cNvPr>
          <p:cNvSpPr txBox="1"/>
          <p:nvPr/>
        </p:nvSpPr>
        <p:spPr>
          <a:xfrm>
            <a:off x="359999" y="3389551"/>
            <a:ext cx="5102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Research Fellow</a:t>
            </a:r>
          </a:p>
          <a:p>
            <a:endParaRPr lang="en-SG" sz="2000" dirty="0"/>
          </a:p>
          <a:p>
            <a:r>
              <a:rPr lang="en-SG" sz="2000" dirty="0"/>
              <a:t>Nanyang Technological University, Singapore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C3E24-808C-E054-8B8C-896DA2E3C96D}"/>
              </a:ext>
            </a:extLst>
          </p:cNvPr>
          <p:cNvSpPr txBox="1"/>
          <p:nvPr/>
        </p:nvSpPr>
        <p:spPr>
          <a:xfrm>
            <a:off x="296226" y="1952019"/>
            <a:ext cx="7395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Research focus: Investigating the influence of non-catalytic factors on electrochemical reactions by multiscale kinetics simulation.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6C83D-BCBF-AB15-A1C8-A56AB1FA88CB}"/>
              </a:ext>
            </a:extLst>
          </p:cNvPr>
          <p:cNvSpPr txBox="1"/>
          <p:nvPr/>
        </p:nvSpPr>
        <p:spPr>
          <a:xfrm>
            <a:off x="359999" y="4666399"/>
            <a:ext cx="6545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Research focus: Catalyst design for the dehydrogenation of liquid organic hydrogen carriers by machine learning and first principle computation.</a:t>
            </a:r>
            <a:endParaRPr lang="en-GB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CBD756-CF12-08A6-66B2-B8E87E5A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11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5CC603-46B4-9330-6C34-4A6DBECDA79E}"/>
              </a:ext>
            </a:extLst>
          </p:cNvPr>
          <p:cNvGrpSpPr/>
          <p:nvPr/>
        </p:nvGrpSpPr>
        <p:grpSpPr>
          <a:xfrm>
            <a:off x="243989" y="732137"/>
            <a:ext cx="8268486" cy="3524313"/>
            <a:chOff x="253134" y="1340353"/>
            <a:chExt cx="8268486" cy="35243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3748DF-58E3-BF48-6D0F-7AD107078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134" y="1340353"/>
              <a:ext cx="8268486" cy="18600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9397F2-D44B-C581-3388-354ABCA1E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46" y="3200401"/>
              <a:ext cx="3400648" cy="3802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77F867-EC62-3ACC-F591-280CE33AD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346" y="3580690"/>
              <a:ext cx="3844867" cy="4114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B2B69-310A-F40A-268F-B92B44D1D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346" y="3962519"/>
              <a:ext cx="3844866" cy="43898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27160C-1D6D-E68E-61F0-78A6F659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346" y="4372148"/>
              <a:ext cx="5987176" cy="492518"/>
            </a:xfrm>
            <a:prstGeom prst="rect">
              <a:avLst/>
            </a:prstGeom>
          </p:spPr>
        </p:pic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0F389644-9ED4-EF56-03A3-7AB5AFF67841}"/>
              </a:ext>
            </a:extLst>
          </p:cNvPr>
          <p:cNvSpPr/>
          <p:nvPr/>
        </p:nvSpPr>
        <p:spPr>
          <a:xfrm flipH="1">
            <a:off x="6688377" y="2275367"/>
            <a:ext cx="206634" cy="1860047"/>
          </a:xfrm>
          <a:prstGeom prst="leftBrace">
            <a:avLst>
              <a:gd name="adj1" fmla="val 883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45B708-2411-591D-7FD5-E6D3462B7ABD}"/>
              </a:ext>
            </a:extLst>
          </p:cNvPr>
          <p:cNvSpPr txBox="1"/>
          <p:nvPr/>
        </p:nvSpPr>
        <p:spPr>
          <a:xfrm>
            <a:off x="7021783" y="2311524"/>
            <a:ext cx="4780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These are also the obstacles that we are facing in catalyst design, especially for the heterogeneous catalytic reactions of large, organic molecules.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12791-CA50-323B-71A8-60F90B2F1E22}"/>
              </a:ext>
            </a:extLst>
          </p:cNvPr>
          <p:cNvSpPr txBox="1"/>
          <p:nvPr/>
        </p:nvSpPr>
        <p:spPr>
          <a:xfrm>
            <a:off x="2403008" y="198896"/>
            <a:ext cx="6371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If AI can design logos, can they also design catalysts?</a:t>
            </a:r>
            <a:endParaRPr lang="en-GB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D81FB-CC0B-265E-AFC2-2005932E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20C93-AE8C-7ADE-8ECB-7242CDC642D4}"/>
              </a:ext>
            </a:extLst>
          </p:cNvPr>
          <p:cNvSpPr txBox="1"/>
          <p:nvPr/>
        </p:nvSpPr>
        <p:spPr>
          <a:xfrm>
            <a:off x="2387131" y="5591863"/>
            <a:ext cx="9559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Practice to train your own machine learning models and calculate reaction kinetics.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B1FC0-AAD4-5BD0-C33C-C2E64D00D904}"/>
              </a:ext>
            </a:extLst>
          </p:cNvPr>
          <p:cNvSpPr txBox="1"/>
          <p:nvPr/>
        </p:nvSpPr>
        <p:spPr>
          <a:xfrm>
            <a:off x="2370508" y="6044224"/>
            <a:ext cx="9340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Apply the DH&amp;HML model to other dehydrogenation or hydrogenation reactions.</a:t>
            </a:r>
            <a:endParaRPr lang="en-GB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BA92D-8073-DA93-0964-BCB22B160A98}"/>
              </a:ext>
            </a:extLst>
          </p:cNvPr>
          <p:cNvGrpSpPr/>
          <p:nvPr/>
        </p:nvGrpSpPr>
        <p:grpSpPr>
          <a:xfrm>
            <a:off x="245842" y="5111756"/>
            <a:ext cx="11347403" cy="1217197"/>
            <a:chOff x="245842" y="5111756"/>
            <a:chExt cx="11347403" cy="12171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06AC93-B144-1F91-998B-C41941ADAD72}"/>
                </a:ext>
              </a:extLst>
            </p:cNvPr>
            <p:cNvSpPr txBox="1"/>
            <p:nvPr/>
          </p:nvSpPr>
          <p:spPr>
            <a:xfrm>
              <a:off x="245842" y="5547622"/>
              <a:ext cx="19639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 dirty="0"/>
                <a:t>Goals of study</a:t>
              </a:r>
              <a:endParaRPr lang="en-GB" sz="20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0F55EA-0C52-F5C7-1E84-038BBA1E6BEE}"/>
                </a:ext>
              </a:extLst>
            </p:cNvPr>
            <p:cNvSpPr txBox="1"/>
            <p:nvPr/>
          </p:nvSpPr>
          <p:spPr>
            <a:xfrm>
              <a:off x="2387130" y="5111756"/>
              <a:ext cx="9206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Understand the design principles of the DH&amp;HML package.</a:t>
              </a:r>
              <a:endParaRPr lang="en-GB" sz="2000" dirty="0"/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3283847C-0EFE-1F00-1231-D90E24B28C6E}"/>
                </a:ext>
              </a:extLst>
            </p:cNvPr>
            <p:cNvSpPr/>
            <p:nvPr/>
          </p:nvSpPr>
          <p:spPr>
            <a:xfrm>
              <a:off x="2171120" y="5166401"/>
              <a:ext cx="199388" cy="1162552"/>
            </a:xfrm>
            <a:prstGeom prst="leftBrace">
              <a:avLst>
                <a:gd name="adj1" fmla="val 68116"/>
                <a:gd name="adj2" fmla="val 50000"/>
              </a:avLst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789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D2EA5E-5A7B-1BCA-E6EB-880ABE37FCDF}"/>
              </a:ext>
            </a:extLst>
          </p:cNvPr>
          <p:cNvSpPr txBox="1"/>
          <p:nvPr/>
        </p:nvSpPr>
        <p:spPr>
          <a:xfrm>
            <a:off x="209006" y="68721"/>
            <a:ext cx="4737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the DH&amp;HML package?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15E29-8D73-0601-C5D5-6BE311E0B802}"/>
              </a:ext>
            </a:extLst>
          </p:cNvPr>
          <p:cNvSpPr txBox="1"/>
          <p:nvPr/>
        </p:nvSpPr>
        <p:spPr>
          <a:xfrm>
            <a:off x="209005" y="590065"/>
            <a:ext cx="1208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Dehydrogenation/hydrogenation (DH&amp;H) </a:t>
            </a:r>
            <a:r>
              <a:rPr lang="en-SG" sz="2000" dirty="0"/>
              <a:t>is to remove/add hydrogen from the reactant molecule.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8902B9-1752-DBD9-4C16-FA33797FADBF}"/>
                  </a:ext>
                </a:extLst>
              </p:cNvPr>
              <p:cNvSpPr txBox="1"/>
              <p:nvPr/>
            </p:nvSpPr>
            <p:spPr>
              <a:xfrm>
                <a:off x="1283734" y="1168031"/>
                <a:ext cx="29737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𝑅𝑒𝑎𝑐𝑡𝑎𝑛𝑡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𝑃𝑟𝑜𝑑𝑢𝑐𝑡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8902B9-1752-DBD9-4C16-FA33797FA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34" y="1168031"/>
                <a:ext cx="2973763" cy="307777"/>
              </a:xfrm>
              <a:prstGeom prst="rect">
                <a:avLst/>
              </a:prstGeom>
              <a:blipFill>
                <a:blip r:embed="rId2"/>
                <a:stretch>
                  <a:fillRect l="-1643" r="-616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621189-E76E-2844-8B22-D853C4100DBD}"/>
                  </a:ext>
                </a:extLst>
              </p:cNvPr>
              <p:cNvSpPr txBox="1"/>
              <p:nvPr/>
            </p:nvSpPr>
            <p:spPr>
              <a:xfrm>
                <a:off x="1283734" y="1580305"/>
                <a:ext cx="29737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𝑅𝑒𝑎𝑐𝑡𝑎𝑛𝑡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𝑃𝑟𝑜𝑑𝑢𝑐𝑡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621189-E76E-2844-8B22-D853C4100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34" y="1580305"/>
                <a:ext cx="2973763" cy="307777"/>
              </a:xfrm>
              <a:prstGeom prst="rect">
                <a:avLst/>
              </a:prstGeom>
              <a:blipFill>
                <a:blip r:embed="rId3"/>
                <a:stretch>
                  <a:fillRect l="-1643" r="-1848"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8F75C4B-7DF5-29D7-61DE-30B0FB9B99CA}"/>
              </a:ext>
            </a:extLst>
          </p:cNvPr>
          <p:cNvSpPr txBox="1"/>
          <p:nvPr/>
        </p:nvSpPr>
        <p:spPr>
          <a:xfrm>
            <a:off x="705090" y="1117181"/>
            <a:ext cx="711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DH</a:t>
            </a:r>
            <a:endParaRPr lang="en-GB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1F6482-225C-E06D-A5B1-A47493681A54}"/>
              </a:ext>
            </a:extLst>
          </p:cNvPr>
          <p:cNvSpPr txBox="1"/>
          <p:nvPr/>
        </p:nvSpPr>
        <p:spPr>
          <a:xfrm>
            <a:off x="851885" y="1530139"/>
            <a:ext cx="711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H</a:t>
            </a:r>
            <a:endParaRPr lang="en-GB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888715-7DC3-382D-BA52-DBCAEDA8D502}"/>
              </a:ext>
            </a:extLst>
          </p:cNvPr>
          <p:cNvSpPr txBox="1"/>
          <p:nvPr/>
        </p:nvSpPr>
        <p:spPr>
          <a:xfrm>
            <a:off x="712888" y="2648299"/>
            <a:ext cx="5802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Synthesis of pharmaceuticals and fine chemicals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D12F1-310C-C380-5822-B2E6049997A6}"/>
              </a:ext>
            </a:extLst>
          </p:cNvPr>
          <p:cNvSpPr txBox="1"/>
          <p:nvPr/>
        </p:nvSpPr>
        <p:spPr>
          <a:xfrm>
            <a:off x="222828" y="2190838"/>
            <a:ext cx="16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Applications</a:t>
            </a:r>
            <a:endParaRPr lang="en-GB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D7525E-1B7D-8A8B-091E-420017B3AFAF}"/>
              </a:ext>
            </a:extLst>
          </p:cNvPr>
          <p:cNvSpPr txBox="1"/>
          <p:nvPr/>
        </p:nvSpPr>
        <p:spPr>
          <a:xfrm>
            <a:off x="709625" y="3691058"/>
            <a:ext cx="3547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Fuel production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9F5195-7B96-C816-45E9-C1A922EB97F5}"/>
              </a:ext>
            </a:extLst>
          </p:cNvPr>
          <p:cNvSpPr txBox="1"/>
          <p:nvPr/>
        </p:nvSpPr>
        <p:spPr>
          <a:xfrm>
            <a:off x="705090" y="3169679"/>
            <a:ext cx="41542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Hydrogen transport and storage</a:t>
            </a:r>
          </a:p>
        </p:txBody>
      </p:sp>
      <p:pic>
        <p:nvPicPr>
          <p:cNvPr id="1030" name="Picture 6" descr="Vitamin C - Wikipedia">
            <a:extLst>
              <a:ext uri="{FF2B5EF4-FFF2-40B4-BE49-F238E27FC236}">
                <a16:creationId xmlns:a16="http://schemas.microsoft.com/office/drawing/2014/main" id="{D45D1F0E-B6B1-5965-CBE3-A39E9A39B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38" y="4531345"/>
            <a:ext cx="1419892" cy="840103"/>
          </a:xfrm>
          <a:prstGeom prst="rect">
            <a:avLst/>
          </a:prstGeom>
          <a:noFill/>
          <a:ln w="1905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7559B11-6D26-C201-C908-617BC8EF3DE2}"/>
              </a:ext>
            </a:extLst>
          </p:cNvPr>
          <p:cNvGrpSpPr/>
          <p:nvPr/>
        </p:nvGrpSpPr>
        <p:grpSpPr>
          <a:xfrm>
            <a:off x="6770116" y="3003222"/>
            <a:ext cx="4998242" cy="3334840"/>
            <a:chOff x="6770116" y="3003222"/>
            <a:chExt cx="4998242" cy="3334840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EDDE5779-B65F-0D1C-D112-075FD5BC9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9386" y="3003222"/>
              <a:ext cx="4878972" cy="29528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4CFE6C4-59DD-97FE-8B48-036A66332C19}"/>
                </a:ext>
              </a:extLst>
            </p:cNvPr>
            <p:cNvSpPr txBox="1"/>
            <p:nvPr/>
          </p:nvSpPr>
          <p:spPr>
            <a:xfrm>
              <a:off x="6770116" y="6030285"/>
              <a:ext cx="41892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/>
                <a:t>Chem. Rev. 2020, 120, 20, 11370-11419</a:t>
              </a:r>
              <a:endParaRPr lang="en-GB" sz="1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08A569-DA92-04EE-37BE-2010340C90BC}"/>
              </a:ext>
            </a:extLst>
          </p:cNvPr>
          <p:cNvGrpSpPr/>
          <p:nvPr/>
        </p:nvGrpSpPr>
        <p:grpSpPr>
          <a:xfrm>
            <a:off x="1880141" y="4531345"/>
            <a:ext cx="4635526" cy="1806717"/>
            <a:chOff x="1880141" y="4531345"/>
            <a:chExt cx="4635526" cy="1806717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218339A5-E8C3-2BCF-2144-CEE173D142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783"/>
            <a:stretch/>
          </p:blipFill>
          <p:spPr bwMode="auto">
            <a:xfrm>
              <a:off x="1999326" y="4531345"/>
              <a:ext cx="4516341" cy="1424686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1103C1-16E0-2A38-DFC3-D0B62C023DA5}"/>
                </a:ext>
              </a:extLst>
            </p:cNvPr>
            <p:cNvSpPr txBox="1"/>
            <p:nvPr/>
          </p:nvSpPr>
          <p:spPr>
            <a:xfrm>
              <a:off x="1880141" y="6030285"/>
              <a:ext cx="31619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Acc. Chem. Res. 2017, 50, 1, 74-85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2ACEE9-0B17-4177-076F-1BA7605193C7}"/>
              </a:ext>
            </a:extLst>
          </p:cNvPr>
          <p:cNvSpPr txBox="1"/>
          <p:nvPr/>
        </p:nvSpPr>
        <p:spPr>
          <a:xfrm>
            <a:off x="181325" y="5433042"/>
            <a:ext cx="945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Vitamin C</a:t>
            </a:r>
            <a:endParaRPr lang="en-GB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480C3B-F9F6-0761-242E-41E971C8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0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7BCAA6E-6775-E088-96B0-7584A8DAFAFC}"/>
              </a:ext>
            </a:extLst>
          </p:cNvPr>
          <p:cNvGrpSpPr/>
          <p:nvPr/>
        </p:nvGrpSpPr>
        <p:grpSpPr>
          <a:xfrm>
            <a:off x="1199730" y="2824163"/>
            <a:ext cx="9161667" cy="1560318"/>
            <a:chOff x="1199730" y="2824163"/>
            <a:chExt cx="9161667" cy="15603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BEEF50-AA3C-B265-6E03-638A97530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273" y="2824163"/>
              <a:ext cx="3229747" cy="156031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CC2F0B-E7CC-5441-BAB0-C49CEC4751EC}"/>
                </a:ext>
              </a:extLst>
            </p:cNvPr>
            <p:cNvSpPr txBox="1"/>
            <p:nvPr/>
          </p:nvSpPr>
          <p:spPr>
            <a:xfrm>
              <a:off x="1199730" y="3251542"/>
              <a:ext cx="2418856" cy="809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SG" altLang="zh-CN" sz="2000" dirty="0"/>
                <a:t>Methyl cyclohexane </a:t>
              </a:r>
            </a:p>
            <a:p>
              <a:pPr>
                <a:lnSpc>
                  <a:spcPct val="120000"/>
                </a:lnSpc>
              </a:pPr>
              <a:r>
                <a:rPr lang="en-SG" altLang="zh-CN" sz="2000" dirty="0"/>
                <a:t>MCH, C</a:t>
              </a:r>
              <a:r>
                <a:rPr lang="en-SG" altLang="zh-CN" sz="2000" baseline="-25000" dirty="0"/>
                <a:t>7</a:t>
              </a:r>
              <a:r>
                <a:rPr lang="en-SG" altLang="zh-CN" sz="2000" dirty="0"/>
                <a:t>H</a:t>
              </a:r>
              <a:r>
                <a:rPr lang="en-SG" altLang="zh-CN" sz="2000" baseline="-25000" dirty="0"/>
                <a:t>14</a:t>
              </a:r>
              <a:endParaRPr lang="zh-CN" altLang="en-US" sz="2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63097D-9760-3535-19A9-F121EC646FF5}"/>
                </a:ext>
              </a:extLst>
            </p:cNvPr>
            <p:cNvSpPr txBox="1"/>
            <p:nvPr/>
          </p:nvSpPr>
          <p:spPr>
            <a:xfrm>
              <a:off x="7618198" y="3341995"/>
              <a:ext cx="27431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altLang="zh-CN" sz="2000"/>
                <a:t>Toluene</a:t>
              </a:r>
            </a:p>
            <a:p>
              <a:r>
                <a:rPr lang="en-SG" altLang="zh-CN" sz="2000"/>
                <a:t>TOL</a:t>
              </a:r>
              <a:r>
                <a:rPr lang="en-SG" altLang="zh-CN" sz="2000" dirty="0"/>
                <a:t>, C</a:t>
              </a:r>
              <a:r>
                <a:rPr lang="en-SG" altLang="zh-CN" sz="2000" baseline="-25000" dirty="0"/>
                <a:t>7</a:t>
              </a:r>
              <a:r>
                <a:rPr lang="en-SG" altLang="zh-CN" sz="2000" dirty="0"/>
                <a:t>H</a:t>
              </a:r>
              <a:r>
                <a:rPr lang="en-SG" altLang="zh-CN" sz="2000" baseline="-25000" dirty="0"/>
                <a:t>8</a:t>
              </a:r>
              <a:endParaRPr lang="zh-CN" altLang="en-US" sz="2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AD7214-6A42-2048-D297-068A3802416E}"/>
              </a:ext>
            </a:extLst>
          </p:cNvPr>
          <p:cNvSpPr txBox="1"/>
          <p:nvPr/>
        </p:nvSpPr>
        <p:spPr>
          <a:xfrm>
            <a:off x="527444" y="2605708"/>
            <a:ext cx="222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Example reaction</a:t>
            </a:r>
            <a:endParaRPr lang="en-GB" sz="2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F5FCD6-E242-DD50-B9D5-82C26E60C625}"/>
              </a:ext>
            </a:extLst>
          </p:cNvPr>
          <p:cNvSpPr txBox="1"/>
          <p:nvPr/>
        </p:nvSpPr>
        <p:spPr>
          <a:xfrm>
            <a:off x="803705" y="750809"/>
            <a:ext cx="305320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dirty="0"/>
              <a:t>Computational Chemistry</a:t>
            </a:r>
            <a:endParaRPr lang="en-GB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C8D350-120D-A776-3D0D-CB379E82591D}"/>
              </a:ext>
            </a:extLst>
          </p:cNvPr>
          <p:cNvSpPr txBox="1"/>
          <p:nvPr/>
        </p:nvSpPr>
        <p:spPr>
          <a:xfrm>
            <a:off x="4543550" y="739612"/>
            <a:ext cx="324800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dirty="0"/>
              <a:t>Reaction Kinetics Modelling</a:t>
            </a:r>
            <a:endParaRPr lang="en-GB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6F6AF8-C246-37C8-D600-AF422D6260C8}"/>
              </a:ext>
            </a:extLst>
          </p:cNvPr>
          <p:cNvSpPr txBox="1"/>
          <p:nvPr/>
        </p:nvSpPr>
        <p:spPr>
          <a:xfrm>
            <a:off x="8496493" y="748923"/>
            <a:ext cx="225722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dirty="0"/>
              <a:t>Catalyst Screening</a:t>
            </a:r>
            <a:endParaRPr lang="en-GB" sz="2000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D72FE7E6-EFC0-F5EB-23D7-A009FD1180AD}"/>
              </a:ext>
            </a:extLst>
          </p:cNvPr>
          <p:cNvSpPr/>
          <p:nvPr/>
        </p:nvSpPr>
        <p:spPr>
          <a:xfrm>
            <a:off x="4152606" y="876057"/>
            <a:ext cx="283671" cy="184666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1EFEAA3-688E-8ED7-CDE1-F9A41B11568E}"/>
              </a:ext>
            </a:extLst>
          </p:cNvPr>
          <p:cNvSpPr/>
          <p:nvPr/>
        </p:nvSpPr>
        <p:spPr>
          <a:xfrm>
            <a:off x="7993480" y="876057"/>
            <a:ext cx="283671" cy="184666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B6612-168D-CB95-AB15-18327A7BE10A}"/>
              </a:ext>
            </a:extLst>
          </p:cNvPr>
          <p:cNvSpPr txBox="1"/>
          <p:nvPr/>
        </p:nvSpPr>
        <p:spPr>
          <a:xfrm>
            <a:off x="464770" y="145259"/>
            <a:ext cx="5050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Catalyst design by computational method</a:t>
            </a:r>
            <a:endParaRPr lang="en-GB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A2AD78-7AC7-DE1F-91FE-13C613340DEE}"/>
              </a:ext>
            </a:extLst>
          </p:cNvPr>
          <p:cNvSpPr txBox="1"/>
          <p:nvPr/>
        </p:nvSpPr>
        <p:spPr>
          <a:xfrm>
            <a:off x="5893430" y="2040185"/>
            <a:ext cx="575157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dirty="0"/>
              <a:t>High-throughput calculation for complex reactions</a:t>
            </a:r>
            <a:endParaRPr lang="en-GB" sz="20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8677C43-FDD8-5015-98DC-6364BC0E2234}"/>
              </a:ext>
            </a:extLst>
          </p:cNvPr>
          <p:cNvSpPr/>
          <p:nvPr/>
        </p:nvSpPr>
        <p:spPr>
          <a:xfrm>
            <a:off x="5509471" y="2136593"/>
            <a:ext cx="237744" cy="20729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CE7014-EB22-363C-6F46-F8FEDC0A97FB}"/>
              </a:ext>
            </a:extLst>
          </p:cNvPr>
          <p:cNvGrpSpPr/>
          <p:nvPr/>
        </p:nvGrpSpPr>
        <p:grpSpPr>
          <a:xfrm>
            <a:off x="1248763" y="1150919"/>
            <a:ext cx="2163093" cy="586449"/>
            <a:chOff x="1248763" y="1150919"/>
            <a:chExt cx="2163093" cy="5864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27B0B5-ACA3-AF09-46A2-EE72EF981103}"/>
                </a:ext>
              </a:extLst>
            </p:cNvPr>
            <p:cNvSpPr txBox="1"/>
            <p:nvPr/>
          </p:nvSpPr>
          <p:spPr>
            <a:xfrm>
              <a:off x="1248763" y="1337258"/>
              <a:ext cx="21630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Reaction energies</a:t>
              </a:r>
              <a:endParaRPr lang="en-GB" sz="20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D54D46-C166-EC7F-328F-D23E308EA258}"/>
                </a:ext>
              </a:extLst>
            </p:cNvPr>
            <p:cNvCxnSpPr>
              <a:stCxn id="47" idx="2"/>
              <a:endCxn id="13" idx="0"/>
            </p:cNvCxnSpPr>
            <p:nvPr/>
          </p:nvCxnSpPr>
          <p:spPr>
            <a:xfrm>
              <a:off x="2330309" y="1150919"/>
              <a:ext cx="1" cy="186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C75513-48E1-8092-75BC-9FF900B17378}"/>
              </a:ext>
            </a:extLst>
          </p:cNvPr>
          <p:cNvGrpSpPr/>
          <p:nvPr/>
        </p:nvGrpSpPr>
        <p:grpSpPr>
          <a:xfrm>
            <a:off x="4713469" y="1139722"/>
            <a:ext cx="2908168" cy="638299"/>
            <a:chOff x="4713469" y="1139722"/>
            <a:chExt cx="2908168" cy="6382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DBCAAB-09D3-BBBD-D074-90BA873E6466}"/>
                </a:ext>
              </a:extLst>
            </p:cNvPr>
            <p:cNvSpPr txBox="1"/>
            <p:nvPr/>
          </p:nvSpPr>
          <p:spPr>
            <a:xfrm>
              <a:off x="4713469" y="1377911"/>
              <a:ext cx="290816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Reactivity and selectivity</a:t>
              </a:r>
              <a:endParaRPr lang="en-GB" sz="20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B091FB4-9C7B-AE78-0098-5AE4EFB72217}"/>
                </a:ext>
              </a:extLst>
            </p:cNvPr>
            <p:cNvCxnSpPr>
              <a:stCxn id="48" idx="2"/>
              <a:endCxn id="19" idx="0"/>
            </p:cNvCxnSpPr>
            <p:nvPr/>
          </p:nvCxnSpPr>
          <p:spPr>
            <a:xfrm>
              <a:off x="6167553" y="1139722"/>
              <a:ext cx="0" cy="2381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0566335-EB44-942F-0CB4-8741362B6CFC}"/>
              </a:ext>
            </a:extLst>
          </p:cNvPr>
          <p:cNvGrpSpPr/>
          <p:nvPr/>
        </p:nvGrpSpPr>
        <p:grpSpPr>
          <a:xfrm>
            <a:off x="7981146" y="1149033"/>
            <a:ext cx="3296736" cy="610046"/>
            <a:chOff x="7981146" y="1149033"/>
            <a:chExt cx="3296736" cy="6100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1C35C1-07AE-EF3F-06AB-6632DDE63B78}"/>
                </a:ext>
              </a:extLst>
            </p:cNvPr>
            <p:cNvSpPr txBox="1"/>
            <p:nvPr/>
          </p:nvSpPr>
          <p:spPr>
            <a:xfrm>
              <a:off x="7981146" y="1358969"/>
              <a:ext cx="3296736" cy="40011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Composition, structure, etc.</a:t>
              </a:r>
              <a:endParaRPr lang="en-GB" sz="2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EC77D6A-36F4-1B90-B1EE-3E87DDEB5EE2}"/>
                </a:ext>
              </a:extLst>
            </p:cNvPr>
            <p:cNvCxnSpPr>
              <a:cxnSpLocks/>
              <a:stCxn id="49" idx="2"/>
              <a:endCxn id="20" idx="0"/>
            </p:cNvCxnSpPr>
            <p:nvPr/>
          </p:nvCxnSpPr>
          <p:spPr>
            <a:xfrm>
              <a:off x="9625104" y="1149033"/>
              <a:ext cx="4410" cy="209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5E9E0B6-E2D6-F70A-B57C-13A3AED4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6</a:t>
            </a:fld>
            <a:endParaRPr lang="en-GB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FF05EA-43CD-65A7-2973-11AA33E4E36B}"/>
              </a:ext>
            </a:extLst>
          </p:cNvPr>
          <p:cNvSpPr/>
          <p:nvPr/>
        </p:nvSpPr>
        <p:spPr>
          <a:xfrm>
            <a:off x="715823" y="629140"/>
            <a:ext cx="3270604" cy="1220341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A4EAB1A-A648-29F4-0572-CFD1155103C5}"/>
              </a:ext>
            </a:extLst>
          </p:cNvPr>
          <p:cNvGrpSpPr/>
          <p:nvPr/>
        </p:nvGrpSpPr>
        <p:grpSpPr>
          <a:xfrm>
            <a:off x="715822" y="1239311"/>
            <a:ext cx="4647434" cy="1201241"/>
            <a:chOff x="715822" y="1239311"/>
            <a:chExt cx="4647434" cy="12012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26A51E-7E50-FCDD-2E74-01DBCA093667}"/>
                </a:ext>
              </a:extLst>
            </p:cNvPr>
            <p:cNvSpPr txBox="1"/>
            <p:nvPr/>
          </p:nvSpPr>
          <p:spPr>
            <a:xfrm>
              <a:off x="1460456" y="2040442"/>
              <a:ext cx="3902800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Accelerated by </a:t>
              </a:r>
              <a:r>
                <a:rPr lang="en-SG" sz="2000" b="1" dirty="0"/>
                <a:t>machine learning</a:t>
              </a:r>
              <a:endParaRPr lang="en-GB" sz="2000" b="1" dirty="0"/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7DA78DBD-6F1E-452E-8EEB-A19ED9F67728}"/>
                </a:ext>
              </a:extLst>
            </p:cNvPr>
            <p:cNvCxnSpPr>
              <a:stCxn id="34" idx="1"/>
              <a:endCxn id="21" idx="1"/>
            </p:cNvCxnSpPr>
            <p:nvPr/>
          </p:nvCxnSpPr>
          <p:spPr>
            <a:xfrm rot="10800000" flipH="1" flipV="1">
              <a:off x="715822" y="1239311"/>
              <a:ext cx="744633" cy="1001186"/>
            </a:xfrm>
            <a:prstGeom prst="bentConnector3">
              <a:avLst>
                <a:gd name="adj1" fmla="val -30700"/>
              </a:avLst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2EF4C-C62C-E404-C99A-027C310A813E}"/>
              </a:ext>
            </a:extLst>
          </p:cNvPr>
          <p:cNvGrpSpPr/>
          <p:nvPr/>
        </p:nvGrpSpPr>
        <p:grpSpPr>
          <a:xfrm>
            <a:off x="7228846" y="4292158"/>
            <a:ext cx="4388863" cy="1896975"/>
            <a:chOff x="7228846" y="4292158"/>
            <a:chExt cx="4388863" cy="189697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2235FB-403B-1EFD-5C7A-37D6CD852B0E}"/>
                </a:ext>
              </a:extLst>
            </p:cNvPr>
            <p:cNvSpPr/>
            <p:nvPr/>
          </p:nvSpPr>
          <p:spPr>
            <a:xfrm>
              <a:off x="7228846" y="4484995"/>
              <a:ext cx="4367064" cy="1704138"/>
            </a:xfrm>
            <a:prstGeom prst="roundRect">
              <a:avLst>
                <a:gd name="adj" fmla="val 8254"/>
              </a:avLst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D7BE70-5AA4-1DAE-E719-A09193C4C191}"/>
                </a:ext>
              </a:extLst>
            </p:cNvPr>
            <p:cNvSpPr txBox="1"/>
            <p:nvPr/>
          </p:nvSpPr>
          <p:spPr>
            <a:xfrm>
              <a:off x="7346267" y="5284172"/>
              <a:ext cx="42714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Complex adsorption interaction </a:t>
              </a:r>
              <a:r>
                <a:rPr lang="en-SG" sz="2000" dirty="0">
                  <a:sym typeface="Wingdings" panose="05000000000000000000" pitchFamily="2" charset="2"/>
                </a:rPr>
                <a:t> many affecting factors</a:t>
              </a:r>
              <a:endParaRPr lang="en-GB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3A20A8-FD3C-4DDD-5BA4-AAD01851A852}"/>
                </a:ext>
              </a:extLst>
            </p:cNvPr>
            <p:cNvSpPr txBox="1"/>
            <p:nvPr/>
          </p:nvSpPr>
          <p:spPr>
            <a:xfrm>
              <a:off x="7346267" y="4787644"/>
              <a:ext cx="3538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Expensive data collection cost</a:t>
              </a:r>
              <a:endParaRPr lang="en-GB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75FBCF-BDDD-3B8D-C07F-AEE6ACCDBA36}"/>
                </a:ext>
              </a:extLst>
            </p:cNvPr>
            <p:cNvSpPr txBox="1"/>
            <p:nvPr/>
          </p:nvSpPr>
          <p:spPr>
            <a:xfrm>
              <a:off x="7416851" y="4292158"/>
              <a:ext cx="1857777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SG" sz="2000" b="1" dirty="0"/>
                <a:t>Challenges</a:t>
              </a:r>
              <a:endParaRPr lang="en-GB" sz="2000" b="1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FE11BB-2173-5B38-5B10-49EA153A060F}"/>
              </a:ext>
            </a:extLst>
          </p:cNvPr>
          <p:cNvGrpSpPr/>
          <p:nvPr/>
        </p:nvGrpSpPr>
        <p:grpSpPr>
          <a:xfrm>
            <a:off x="596090" y="4432103"/>
            <a:ext cx="5044701" cy="2197210"/>
            <a:chOff x="596090" y="4432103"/>
            <a:chExt cx="5044701" cy="21972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AC26C75-0158-5A02-422B-745150179874}"/>
                </a:ext>
              </a:extLst>
            </p:cNvPr>
            <p:cNvGrpSpPr/>
            <p:nvPr/>
          </p:nvGrpSpPr>
          <p:grpSpPr>
            <a:xfrm>
              <a:off x="697412" y="4455556"/>
              <a:ext cx="4918400" cy="2173757"/>
              <a:chOff x="566092" y="4508448"/>
              <a:chExt cx="4918400" cy="217375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6ECF46-4A45-70FC-A4DA-8526FA03FA86}"/>
                  </a:ext>
                </a:extLst>
              </p:cNvPr>
              <p:cNvSpPr txBox="1"/>
              <p:nvPr/>
            </p:nvSpPr>
            <p:spPr>
              <a:xfrm>
                <a:off x="566092" y="4967732"/>
                <a:ext cx="19214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dirty="0"/>
                  <a:t>Pt nanoclusters</a:t>
                </a:r>
                <a:endParaRPr lang="en-GB" sz="2000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72C9DAD-F42A-1974-0F21-48B64E543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9858" y="5337064"/>
                <a:ext cx="1202239" cy="1345141"/>
              </a:xfrm>
              <a:prstGeom prst="rect">
                <a:avLst/>
              </a:prstGeom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82FC94-4CC3-460A-1FD5-E3D42C08C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6508" y="5167787"/>
                <a:ext cx="30244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1A8867-2AC6-F2DB-0BB0-B57EE34515B1}"/>
                  </a:ext>
                </a:extLst>
              </p:cNvPr>
              <p:cNvSpPr txBox="1"/>
              <p:nvPr/>
            </p:nvSpPr>
            <p:spPr>
              <a:xfrm>
                <a:off x="2998812" y="4984151"/>
                <a:ext cx="24856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dirty="0"/>
                  <a:t>Adding promoters: M</a:t>
                </a:r>
                <a:endParaRPr lang="en-GB" sz="2000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3999CE2-9354-F01D-D958-B19F8F5E63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3" t="2429" r="8157" b="36794"/>
              <a:stretch/>
            </p:blipFill>
            <p:spPr>
              <a:xfrm>
                <a:off x="938360" y="5337064"/>
                <a:ext cx="1037988" cy="1017502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B65C0B-F308-A192-DBC4-4A20171BC533}"/>
                  </a:ext>
                </a:extLst>
              </p:cNvPr>
              <p:cNvSpPr txBox="1"/>
              <p:nvPr/>
            </p:nvSpPr>
            <p:spPr>
              <a:xfrm>
                <a:off x="1122558" y="4508448"/>
                <a:ext cx="33677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dirty="0"/>
                  <a:t>Pt-M bimetallic nanoclusters</a:t>
                </a:r>
                <a:endParaRPr lang="en-GB" sz="2000" dirty="0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3427767-7C48-4736-60AE-48D1FC2D58CC}"/>
                </a:ext>
              </a:extLst>
            </p:cNvPr>
            <p:cNvSpPr/>
            <p:nvPr/>
          </p:nvSpPr>
          <p:spPr>
            <a:xfrm>
              <a:off x="596090" y="4432103"/>
              <a:ext cx="5044701" cy="21972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9512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8" grpId="0" animBg="1"/>
      <p:bldP spid="49" grpId="0" animBg="1"/>
      <p:bldP spid="51" grpId="0" animBg="1"/>
      <p:bldP spid="52" grpId="0" animBg="1"/>
      <p:bldP spid="22" grpId="0" animBg="1"/>
      <p:bldP spid="24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C643A-A7B2-74E0-FE6C-F3980183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4" y="2764661"/>
            <a:ext cx="3152198" cy="3677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5B6EA3-0CC3-9B6A-CD60-699656236226}"/>
              </a:ext>
            </a:extLst>
          </p:cNvPr>
          <p:cNvSpPr txBox="1"/>
          <p:nvPr/>
        </p:nvSpPr>
        <p:spPr>
          <a:xfrm>
            <a:off x="209006" y="68721"/>
            <a:ext cx="7200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included in the DH&amp;HML package?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79A09-2E7E-F664-2F70-68FD3A96B295}"/>
              </a:ext>
            </a:extLst>
          </p:cNvPr>
          <p:cNvSpPr txBox="1"/>
          <p:nvPr/>
        </p:nvSpPr>
        <p:spPr>
          <a:xfrm>
            <a:off x="209006" y="1302747"/>
            <a:ext cx="9926115" cy="836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SG" sz="2000" dirty="0"/>
              <a:t>Two folders: 1) adsorption energy (</a:t>
            </a:r>
            <a:r>
              <a:rPr lang="el-GR" sz="2000" dirty="0">
                <a:latin typeface="Corbel" panose="020B0503020204020204" pitchFamily="34" charset="0"/>
              </a:rPr>
              <a:t>Δ</a:t>
            </a:r>
            <a:r>
              <a:rPr lang="en-SG" sz="2000" i="1" dirty="0">
                <a:latin typeface="Corbel" panose="020B0503020204020204" pitchFamily="34" charset="0"/>
              </a:rPr>
              <a:t>E</a:t>
            </a:r>
            <a:r>
              <a:rPr lang="en-SG" sz="2000" baseline="-25000" dirty="0">
                <a:latin typeface="Corbel" panose="020B0503020204020204" pitchFamily="34" charset="0"/>
              </a:rPr>
              <a:t>ads</a:t>
            </a:r>
            <a:r>
              <a:rPr lang="en-SG" sz="2000" dirty="0"/>
              <a:t>) prediction by machine learning (ML); </a:t>
            </a:r>
          </a:p>
          <a:p>
            <a:pPr>
              <a:lnSpc>
                <a:spcPct val="125000"/>
              </a:lnSpc>
            </a:pPr>
            <a:r>
              <a:rPr lang="en-SG" sz="2000" dirty="0"/>
              <a:t>	       2) catalyst screening by ML predicted energy + microkinetic modelling (MKM) </a:t>
            </a:r>
            <a:endParaRPr lang="en-GB" sz="2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2018BBC-9B99-E03A-82E1-8945CD938D41}"/>
              </a:ext>
            </a:extLst>
          </p:cNvPr>
          <p:cNvSpPr/>
          <p:nvPr/>
        </p:nvSpPr>
        <p:spPr>
          <a:xfrm>
            <a:off x="3589683" y="4474872"/>
            <a:ext cx="531222" cy="501123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DA4DE4-5DFD-26FC-7E36-03A3CCFB28EF}"/>
              </a:ext>
            </a:extLst>
          </p:cNvPr>
          <p:cNvSpPr/>
          <p:nvPr/>
        </p:nvSpPr>
        <p:spPr>
          <a:xfrm>
            <a:off x="8109517" y="4402991"/>
            <a:ext cx="531222" cy="501123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A5455-8B98-67FB-6142-BAADB64EBB05}"/>
              </a:ext>
            </a:extLst>
          </p:cNvPr>
          <p:cNvSpPr txBox="1"/>
          <p:nvPr/>
        </p:nvSpPr>
        <p:spPr>
          <a:xfrm>
            <a:off x="9486381" y="3703745"/>
            <a:ext cx="2471006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000" dirty="0"/>
              <a:t>Reactivity (Turnover frequency per site)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E6266A-C0D5-E154-8AD8-25C26AC1538C}"/>
              </a:ext>
            </a:extLst>
          </p:cNvPr>
          <p:cNvSpPr txBox="1"/>
          <p:nvPr/>
        </p:nvSpPr>
        <p:spPr>
          <a:xfrm>
            <a:off x="9483081" y="4653552"/>
            <a:ext cx="2471005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000" dirty="0"/>
              <a:t>Selectivity (Surface coverage of intermediates)</a:t>
            </a:r>
            <a:endParaRPr lang="en-GB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964825-1729-88AB-8FDA-38D0AB5DAD5F}"/>
              </a:ext>
            </a:extLst>
          </p:cNvPr>
          <p:cNvSpPr txBox="1"/>
          <p:nvPr/>
        </p:nvSpPr>
        <p:spPr>
          <a:xfrm>
            <a:off x="322414" y="2812552"/>
            <a:ext cx="1535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b="1" dirty="0"/>
              <a:t>ML folder        </a:t>
            </a:r>
            <a:endParaRPr lang="en-GB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D32C6-D3CA-AE63-8DE3-2160762C2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7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D7746-3CB5-0E74-3F8F-8F6414BEE583}"/>
              </a:ext>
            </a:extLst>
          </p:cNvPr>
          <p:cNvGrpSpPr/>
          <p:nvPr/>
        </p:nvGrpSpPr>
        <p:grpSpPr>
          <a:xfrm>
            <a:off x="4710145" y="2899637"/>
            <a:ext cx="2850628" cy="3271463"/>
            <a:chOff x="268690" y="930980"/>
            <a:chExt cx="3381843" cy="38935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0D2F3C-D0B3-29F6-C3D2-3FB71B63B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90" y="1300312"/>
              <a:ext cx="3381843" cy="35242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BF4C19-2073-8055-B5F1-3B203F92EDCE}"/>
                </a:ext>
              </a:extLst>
            </p:cNvPr>
            <p:cNvSpPr txBox="1"/>
            <p:nvPr/>
          </p:nvSpPr>
          <p:spPr>
            <a:xfrm>
              <a:off x="277480" y="930980"/>
              <a:ext cx="17506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SG" b="1" dirty="0"/>
                <a:t>MKM folder        </a:t>
              </a:r>
              <a:endParaRPr lang="en-GB" b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FB4E16-D577-4D1D-8B12-95E53F14A3A0}"/>
              </a:ext>
            </a:extLst>
          </p:cNvPr>
          <p:cNvGrpSpPr/>
          <p:nvPr/>
        </p:nvGrpSpPr>
        <p:grpSpPr>
          <a:xfrm>
            <a:off x="3117203" y="3034456"/>
            <a:ext cx="1724297" cy="1368535"/>
            <a:chOff x="3117203" y="2477408"/>
            <a:chExt cx="1724297" cy="136853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2F6FBF-9458-636F-4112-40F0375DA731}"/>
                </a:ext>
              </a:extLst>
            </p:cNvPr>
            <p:cNvGrpSpPr/>
            <p:nvPr/>
          </p:nvGrpSpPr>
          <p:grpSpPr>
            <a:xfrm>
              <a:off x="3117203" y="2792754"/>
              <a:ext cx="1724297" cy="1053189"/>
              <a:chOff x="3102593" y="2845530"/>
              <a:chExt cx="1724297" cy="105318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6CC2D-88E6-DE3E-C97A-B6CD9A8DFC7F}"/>
                  </a:ext>
                </a:extLst>
              </p:cNvPr>
              <p:cNvSpPr txBox="1"/>
              <p:nvPr/>
            </p:nvSpPr>
            <p:spPr>
              <a:xfrm>
                <a:off x="3520908" y="3498609"/>
                <a:ext cx="7232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2000" dirty="0">
                    <a:latin typeface="Corbel" panose="020B0503020204020204" pitchFamily="34" charset="0"/>
                  </a:rPr>
                  <a:t>Δ</a:t>
                </a:r>
                <a:r>
                  <a:rPr lang="en-SG" sz="2000" i="1" dirty="0">
                    <a:latin typeface="Corbel" panose="020B0503020204020204" pitchFamily="34" charset="0"/>
                  </a:rPr>
                  <a:t>E</a:t>
                </a:r>
                <a:r>
                  <a:rPr lang="en-SG" sz="2000" baseline="-25000" dirty="0">
                    <a:latin typeface="Corbel" panose="020B0503020204020204" pitchFamily="34" charset="0"/>
                  </a:rPr>
                  <a:t>ads</a:t>
                </a:r>
                <a:endParaRPr lang="en-GB" sz="20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CAD63A-BFA4-0AA4-F863-E293F55DBBE3}"/>
                  </a:ext>
                </a:extLst>
              </p:cNvPr>
              <p:cNvSpPr txBox="1"/>
              <p:nvPr/>
            </p:nvSpPr>
            <p:spPr>
              <a:xfrm>
                <a:off x="3102593" y="2845530"/>
                <a:ext cx="17242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6 reaction intermediates</a:t>
                </a:r>
                <a:endParaRPr lang="en-GB" sz="200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D4D971-8B87-3202-0DE5-48D18EBD535D}"/>
                </a:ext>
              </a:extLst>
            </p:cNvPr>
            <p:cNvSpPr/>
            <p:nvPr/>
          </p:nvSpPr>
          <p:spPr>
            <a:xfrm>
              <a:off x="3731078" y="2477408"/>
              <a:ext cx="315346" cy="315346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 dirty="0"/>
                <a:t>1</a:t>
              </a:r>
              <a:endParaRPr lang="en-GB" b="1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48864-E95A-6723-D950-95081F6676DD}"/>
              </a:ext>
            </a:extLst>
          </p:cNvPr>
          <p:cNvGrpSpPr/>
          <p:nvPr/>
        </p:nvGrpSpPr>
        <p:grpSpPr>
          <a:xfrm>
            <a:off x="7676514" y="2876783"/>
            <a:ext cx="1610623" cy="1403376"/>
            <a:chOff x="7676514" y="2319735"/>
            <a:chExt cx="1610623" cy="14033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4D9CA2-02DD-01ED-D26B-5634288C7157}"/>
                </a:ext>
              </a:extLst>
            </p:cNvPr>
            <p:cNvSpPr txBox="1"/>
            <p:nvPr/>
          </p:nvSpPr>
          <p:spPr>
            <a:xfrm>
              <a:off x="7676514" y="2707448"/>
              <a:ext cx="16106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Calculating reaction kinetics</a:t>
              </a:r>
              <a:endParaRPr lang="en-GB" sz="20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1B7CBD-F2B7-68F8-1C60-15153314B10D}"/>
                </a:ext>
              </a:extLst>
            </p:cNvPr>
            <p:cNvSpPr/>
            <p:nvPr/>
          </p:nvSpPr>
          <p:spPr>
            <a:xfrm>
              <a:off x="8109517" y="2319735"/>
              <a:ext cx="315346" cy="315346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 dirty="0"/>
                <a:t>2</a:t>
              </a:r>
              <a:endParaRPr lang="en-GB" b="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004751-9AA4-7314-CF22-84E3273473AA}"/>
              </a:ext>
            </a:extLst>
          </p:cNvPr>
          <p:cNvGrpSpPr/>
          <p:nvPr/>
        </p:nvGrpSpPr>
        <p:grpSpPr>
          <a:xfrm>
            <a:off x="7676514" y="5088947"/>
            <a:ext cx="1928449" cy="1397499"/>
            <a:chOff x="7676514" y="4531899"/>
            <a:chExt cx="1928449" cy="13974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8B9816-21E9-30E5-9E7D-D8F149869CDB}"/>
                </a:ext>
              </a:extLst>
            </p:cNvPr>
            <p:cNvSpPr txBox="1"/>
            <p:nvPr/>
          </p:nvSpPr>
          <p:spPr>
            <a:xfrm>
              <a:off x="7676514" y="4531899"/>
              <a:ext cx="19284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Mapping over different Pt-M nanoclusters</a:t>
              </a:r>
              <a:endParaRPr lang="en-GB" sz="20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9864F0-A53C-B951-E83D-223D7C8A395D}"/>
                </a:ext>
              </a:extLst>
            </p:cNvPr>
            <p:cNvSpPr/>
            <p:nvPr/>
          </p:nvSpPr>
          <p:spPr>
            <a:xfrm>
              <a:off x="8217455" y="5614052"/>
              <a:ext cx="315346" cy="315346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 dirty="0"/>
                <a:t>3</a:t>
              </a:r>
              <a:endParaRPr lang="en-GB" b="1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111F4C-E65B-3FAE-44BA-5E8ECDB31B07}"/>
              </a:ext>
            </a:extLst>
          </p:cNvPr>
          <p:cNvSpPr txBox="1"/>
          <p:nvPr/>
        </p:nvSpPr>
        <p:spPr>
          <a:xfrm>
            <a:off x="322414" y="2395329"/>
            <a:ext cx="249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(ML: Machine Learning)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57CC40-D6C1-8D94-C3BB-63995ED9E5BD}"/>
              </a:ext>
            </a:extLst>
          </p:cNvPr>
          <p:cNvSpPr txBox="1"/>
          <p:nvPr/>
        </p:nvSpPr>
        <p:spPr>
          <a:xfrm>
            <a:off x="4646219" y="2398215"/>
            <a:ext cx="346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(MKM: Microkinetic Modelling)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44BA27-1C24-0862-93E4-289A73FFEF3D}"/>
              </a:ext>
            </a:extLst>
          </p:cNvPr>
          <p:cNvSpPr txBox="1"/>
          <p:nvPr/>
        </p:nvSpPr>
        <p:spPr>
          <a:xfrm>
            <a:off x="209006" y="870066"/>
            <a:ext cx="199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Install </a:t>
            </a:r>
            <a:r>
              <a:rPr lang="en-SG" sz="2000" b="1" dirty="0"/>
              <a:t>MATLAB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01098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DF62C9-7874-5E5F-80F9-74A8F0A4FADD}"/>
              </a:ext>
            </a:extLst>
          </p:cNvPr>
          <p:cNvSpPr txBox="1"/>
          <p:nvPr/>
        </p:nvSpPr>
        <p:spPr>
          <a:xfrm>
            <a:off x="478635" y="1635717"/>
            <a:ext cx="3374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Data collection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6DD3E-B320-A16B-AE46-1893544EABD6}"/>
              </a:ext>
            </a:extLst>
          </p:cNvPr>
          <p:cNvSpPr txBox="1"/>
          <p:nvPr/>
        </p:nvSpPr>
        <p:spPr>
          <a:xfrm>
            <a:off x="478635" y="3587661"/>
            <a:ext cx="3790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Feature selection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86198-C5DB-C724-2C64-3CC6ABC96077}"/>
              </a:ext>
            </a:extLst>
          </p:cNvPr>
          <p:cNvSpPr txBox="1"/>
          <p:nvPr/>
        </p:nvSpPr>
        <p:spPr>
          <a:xfrm>
            <a:off x="478635" y="2123703"/>
            <a:ext cx="4001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Gaussian process regression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02836-9BA9-69CA-C646-DE41233E9D0A}"/>
              </a:ext>
            </a:extLst>
          </p:cNvPr>
          <p:cNvSpPr txBox="1"/>
          <p:nvPr/>
        </p:nvSpPr>
        <p:spPr>
          <a:xfrm>
            <a:off x="478635" y="2611689"/>
            <a:ext cx="4001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Active learning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B9ABF-A50D-5614-A220-AA22A2D95487}"/>
              </a:ext>
            </a:extLst>
          </p:cNvPr>
          <p:cNvSpPr txBox="1"/>
          <p:nvPr/>
        </p:nvSpPr>
        <p:spPr>
          <a:xfrm>
            <a:off x="478635" y="3099675"/>
            <a:ext cx="4001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Training data structure</a:t>
            </a:r>
            <a:endParaRPr lang="en-GB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69EDB-00CB-A389-46F1-51EEBF891565}"/>
              </a:ext>
            </a:extLst>
          </p:cNvPr>
          <p:cNvSpPr txBox="1"/>
          <p:nvPr/>
        </p:nvSpPr>
        <p:spPr>
          <a:xfrm>
            <a:off x="478635" y="4075647"/>
            <a:ext cx="451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Practice: training a GPR model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B6847-3FC9-8B93-8B90-28A3C5A1E3A3}"/>
              </a:ext>
            </a:extLst>
          </p:cNvPr>
          <p:cNvSpPr txBox="1"/>
          <p:nvPr/>
        </p:nvSpPr>
        <p:spPr>
          <a:xfrm>
            <a:off x="478635" y="1202559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Machine learning</a:t>
            </a:r>
            <a:endParaRPr lang="en-GB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E0819C-6F74-949B-84BA-483C05074FEF}"/>
              </a:ext>
            </a:extLst>
          </p:cNvPr>
          <p:cNvSpPr txBox="1"/>
          <p:nvPr/>
        </p:nvSpPr>
        <p:spPr>
          <a:xfrm>
            <a:off x="6039063" y="120255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Microkinetic simulation</a:t>
            </a:r>
            <a:endParaRPr lang="en-GB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6804-BAC1-F360-4AEE-6DB3A24B9DB1}"/>
              </a:ext>
            </a:extLst>
          </p:cNvPr>
          <p:cNvSpPr txBox="1"/>
          <p:nvPr/>
        </p:nvSpPr>
        <p:spPr>
          <a:xfrm>
            <a:off x="388300" y="160599"/>
            <a:ext cx="5886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00EDDC-8920-422F-BB28-247A449BB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A2E8C-B31E-0F68-4AEF-4618C6B78B2F}"/>
              </a:ext>
            </a:extLst>
          </p:cNvPr>
          <p:cNvSpPr txBox="1"/>
          <p:nvPr/>
        </p:nvSpPr>
        <p:spPr>
          <a:xfrm>
            <a:off x="6039062" y="1632100"/>
            <a:ext cx="5255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Calculation of reaction rate constants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4839D-F1D4-63C5-414E-1B579E7E2383}"/>
              </a:ext>
            </a:extLst>
          </p:cNvPr>
          <p:cNvSpPr txBox="1"/>
          <p:nvPr/>
        </p:nvSpPr>
        <p:spPr>
          <a:xfrm>
            <a:off x="6039062" y="2614776"/>
            <a:ext cx="5255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Application of ML model on MKM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EF001-87EF-3231-E6AB-9DE8E831DE2A}"/>
              </a:ext>
            </a:extLst>
          </p:cNvPr>
          <p:cNvSpPr txBox="1"/>
          <p:nvPr/>
        </p:nvSpPr>
        <p:spPr>
          <a:xfrm>
            <a:off x="6039062" y="2123438"/>
            <a:ext cx="5255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Reaction rate equations</a:t>
            </a:r>
            <a:endParaRPr lang="en-GB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72BAE-DE60-4E02-87E5-FD05696F7F2B}"/>
              </a:ext>
            </a:extLst>
          </p:cNvPr>
          <p:cNvSpPr txBox="1"/>
          <p:nvPr/>
        </p:nvSpPr>
        <p:spPr>
          <a:xfrm>
            <a:off x="6039062" y="3106114"/>
            <a:ext cx="5255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Activation barrier estimation</a:t>
            </a:r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4F0B94-5058-1523-BEA8-11020D89E297}"/>
              </a:ext>
            </a:extLst>
          </p:cNvPr>
          <p:cNvSpPr txBox="1"/>
          <p:nvPr/>
        </p:nvSpPr>
        <p:spPr>
          <a:xfrm>
            <a:off x="6039062" y="3597452"/>
            <a:ext cx="5255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Numerical simulation</a:t>
            </a:r>
            <a:endParaRPr lang="en-GB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AE247-D621-C133-FA7E-8300065E21C6}"/>
              </a:ext>
            </a:extLst>
          </p:cNvPr>
          <p:cNvSpPr txBox="1"/>
          <p:nvPr/>
        </p:nvSpPr>
        <p:spPr>
          <a:xfrm>
            <a:off x="6039062" y="4088790"/>
            <a:ext cx="5255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Validation</a:t>
            </a:r>
            <a:endParaRPr lang="en-GB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5B7B5F-9C34-4D4D-0204-E9C6301DF17C}"/>
              </a:ext>
            </a:extLst>
          </p:cNvPr>
          <p:cNvSpPr txBox="1"/>
          <p:nvPr/>
        </p:nvSpPr>
        <p:spPr>
          <a:xfrm>
            <a:off x="6039062" y="4580128"/>
            <a:ext cx="609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Practice: calculate TOF for a new catalyst</a:t>
            </a:r>
            <a:endParaRPr lang="en-GB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884651-7BEA-E718-75F1-F9C88C64A0B0}"/>
              </a:ext>
            </a:extLst>
          </p:cNvPr>
          <p:cNvSpPr txBox="1"/>
          <p:nvPr/>
        </p:nvSpPr>
        <p:spPr>
          <a:xfrm>
            <a:off x="478635" y="4563635"/>
            <a:ext cx="4911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Homework: train a GPR model to predict the adsorption energy of C</a:t>
            </a:r>
            <a:r>
              <a:rPr lang="en-SG" sz="2000" baseline="-25000" dirty="0"/>
              <a:t>7</a:t>
            </a:r>
            <a:r>
              <a:rPr lang="en-SG" sz="2000" dirty="0"/>
              <a:t>H</a:t>
            </a:r>
            <a:r>
              <a:rPr lang="en-SG" sz="2000" baseline="-25000" dirty="0"/>
              <a:t>13</a:t>
            </a:r>
            <a:r>
              <a:rPr lang="en-SG" sz="2000" dirty="0"/>
              <a:t>.</a:t>
            </a:r>
            <a:endParaRPr lang="en-GB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E129CE-CFCF-E4C9-8BEC-621322F6149A}"/>
              </a:ext>
            </a:extLst>
          </p:cNvPr>
          <p:cNvSpPr txBox="1"/>
          <p:nvPr/>
        </p:nvSpPr>
        <p:spPr>
          <a:xfrm>
            <a:off x="6039062" y="5071466"/>
            <a:ext cx="568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dirty="0"/>
              <a:t>Homework: screen over Pt-Ag nanoclusters.</a:t>
            </a: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CE92BC-075D-521D-1F25-5B3413404CC7}"/>
              </a:ext>
            </a:extLst>
          </p:cNvPr>
          <p:cNvSpPr/>
          <p:nvPr/>
        </p:nvSpPr>
        <p:spPr>
          <a:xfrm>
            <a:off x="476750" y="1202559"/>
            <a:ext cx="4913519" cy="426901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A741BF-50F2-0946-270C-B2456A34517B}"/>
              </a:ext>
            </a:extLst>
          </p:cNvPr>
          <p:cNvSpPr/>
          <p:nvPr/>
        </p:nvSpPr>
        <p:spPr>
          <a:xfrm>
            <a:off x="5888233" y="1191328"/>
            <a:ext cx="5886994" cy="426901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81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02912-9956-6BFC-82B0-9B624E324211}"/>
              </a:ext>
            </a:extLst>
          </p:cNvPr>
          <p:cNvSpPr txBox="1"/>
          <p:nvPr/>
        </p:nvSpPr>
        <p:spPr>
          <a:xfrm>
            <a:off x="6417190" y="3931518"/>
            <a:ext cx="201536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dirty="0"/>
              <a:t>Parameter fitting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A0BB0-A639-D49E-EB78-D6C6CEA8290B}"/>
              </a:ext>
            </a:extLst>
          </p:cNvPr>
          <p:cNvSpPr txBox="1"/>
          <p:nvPr/>
        </p:nvSpPr>
        <p:spPr>
          <a:xfrm>
            <a:off x="9018611" y="3930082"/>
            <a:ext cx="256942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dirty="0"/>
              <a:t>Validation and testing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71326-449A-CFD0-9189-4A997B915866}"/>
              </a:ext>
            </a:extLst>
          </p:cNvPr>
          <p:cNvSpPr txBox="1"/>
          <p:nvPr/>
        </p:nvSpPr>
        <p:spPr>
          <a:xfrm>
            <a:off x="1422228" y="724771"/>
            <a:ext cx="9160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Goal of the ML model: </a:t>
            </a:r>
            <a:r>
              <a:rPr lang="el-GR" sz="2000" dirty="0">
                <a:latin typeface="Corbel" panose="020B0503020204020204" pitchFamily="34" charset="0"/>
              </a:rPr>
              <a:t>Δ</a:t>
            </a:r>
            <a:r>
              <a:rPr lang="en-SG" sz="2000" i="1" dirty="0">
                <a:latin typeface="Corbel" panose="020B0503020204020204" pitchFamily="34" charset="0"/>
              </a:rPr>
              <a:t>E</a:t>
            </a:r>
            <a:r>
              <a:rPr lang="en-SG" sz="2000" baseline="-25000" dirty="0">
                <a:latin typeface="Corbel" panose="020B0503020204020204" pitchFamily="34" charset="0"/>
              </a:rPr>
              <a:t>ads </a:t>
            </a:r>
            <a:r>
              <a:rPr lang="en-SG" sz="2000" dirty="0">
                <a:latin typeface="Corbel" panose="020B0503020204020204" pitchFamily="34" charset="0"/>
              </a:rPr>
              <a:t> </a:t>
            </a:r>
            <a:r>
              <a:rPr lang="en-SG" sz="2000" dirty="0"/>
              <a:t>prediction over different Pt-M bimetallic nanoclusters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FA8D3-E11B-5D4B-1AA8-38DA6BA4558A}"/>
              </a:ext>
            </a:extLst>
          </p:cNvPr>
          <p:cNvSpPr txBox="1"/>
          <p:nvPr/>
        </p:nvSpPr>
        <p:spPr>
          <a:xfrm>
            <a:off x="209005" y="68721"/>
            <a:ext cx="9689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Design principle of the DH&amp;HML package I.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93CD5-A12D-9CA1-D507-7CDC7E44C921}"/>
              </a:ext>
            </a:extLst>
          </p:cNvPr>
          <p:cNvSpPr txBox="1"/>
          <p:nvPr/>
        </p:nvSpPr>
        <p:spPr>
          <a:xfrm>
            <a:off x="4964729" y="3066516"/>
            <a:ext cx="226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ML model training</a:t>
            </a:r>
            <a:endParaRPr lang="en-GB" sz="2000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D6344E-8484-EB68-3A98-55FD0B47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511C-314D-4765-8DD7-D1FA47AFC051}" type="slidenum">
              <a:rPr lang="en-GB" smtClean="0"/>
              <a:t>9</a:t>
            </a:fld>
            <a:endParaRPr lang="en-GB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0212A2-83CC-A69A-1A91-C396D2380DC6}"/>
              </a:ext>
            </a:extLst>
          </p:cNvPr>
          <p:cNvGrpSpPr/>
          <p:nvPr/>
        </p:nvGrpSpPr>
        <p:grpSpPr>
          <a:xfrm>
            <a:off x="5228018" y="1324401"/>
            <a:ext cx="1300484" cy="1410370"/>
            <a:chOff x="5228018" y="1324401"/>
            <a:chExt cx="1300484" cy="14103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8A1886-C277-2A39-E5F1-1CB3237339CE}"/>
                </a:ext>
              </a:extLst>
            </p:cNvPr>
            <p:cNvSpPr txBox="1"/>
            <p:nvPr/>
          </p:nvSpPr>
          <p:spPr>
            <a:xfrm>
              <a:off x="5228018" y="1324401"/>
              <a:ext cx="1300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ML model</a:t>
              </a:r>
            </a:p>
          </p:txBody>
        </p:sp>
        <p:pic>
          <p:nvPicPr>
            <p:cNvPr id="51" name="Graphic 50" descr="Illustrator outline">
              <a:extLst>
                <a:ext uri="{FF2B5EF4-FFF2-40B4-BE49-F238E27FC236}">
                  <a16:creationId xmlns:a16="http://schemas.microsoft.com/office/drawing/2014/main" id="{BDA257DE-060D-D95A-DCCC-30427518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28018" y="1545599"/>
              <a:ext cx="1189172" cy="1189172"/>
            </a:xfrm>
            <a:prstGeom prst="rect">
              <a:avLst/>
            </a:prstGeom>
          </p:spPr>
        </p:pic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DD7CA80-B918-6854-DE53-7A2D8BD10CE3}"/>
              </a:ext>
            </a:extLst>
          </p:cNvPr>
          <p:cNvSpPr/>
          <p:nvPr/>
        </p:nvSpPr>
        <p:spPr>
          <a:xfrm>
            <a:off x="4792764" y="1921882"/>
            <a:ext cx="352612" cy="29349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DDEF7A29-7653-F728-AF56-0D2D47457B43}"/>
              </a:ext>
            </a:extLst>
          </p:cNvPr>
          <p:cNvSpPr/>
          <p:nvPr/>
        </p:nvSpPr>
        <p:spPr>
          <a:xfrm>
            <a:off x="6594669" y="1921882"/>
            <a:ext cx="352612" cy="29349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66FDB1-805F-52D3-EC4D-3B629D837301}"/>
              </a:ext>
            </a:extLst>
          </p:cNvPr>
          <p:cNvSpPr txBox="1"/>
          <p:nvPr/>
        </p:nvSpPr>
        <p:spPr>
          <a:xfrm>
            <a:off x="2742864" y="1857376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Input: Structure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E86292-E3F3-1FD3-C6E2-6E53412126C2}"/>
              </a:ext>
            </a:extLst>
          </p:cNvPr>
          <p:cNvSpPr txBox="1"/>
          <p:nvPr/>
        </p:nvSpPr>
        <p:spPr>
          <a:xfrm>
            <a:off x="7124760" y="1862212"/>
            <a:ext cx="316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Output: Adsorption energy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A06235-BED4-36E8-5E9E-EC6B343AC87D}"/>
              </a:ext>
            </a:extLst>
          </p:cNvPr>
          <p:cNvSpPr txBox="1"/>
          <p:nvPr/>
        </p:nvSpPr>
        <p:spPr>
          <a:xfrm>
            <a:off x="717434" y="2297663"/>
            <a:ext cx="40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Information of adsorbate and catalyst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860864-C939-A848-6ECF-B94056272596}"/>
              </a:ext>
            </a:extLst>
          </p:cNvPr>
          <p:cNvGrpSpPr/>
          <p:nvPr/>
        </p:nvGrpSpPr>
        <p:grpSpPr>
          <a:xfrm>
            <a:off x="624427" y="3538965"/>
            <a:ext cx="9717077" cy="2337350"/>
            <a:chOff x="624427" y="3538965"/>
            <a:chExt cx="9717077" cy="23373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006193-7A3B-0EAF-D944-9A44872C3013}"/>
                </a:ext>
              </a:extLst>
            </p:cNvPr>
            <p:cNvSpPr txBox="1"/>
            <p:nvPr/>
          </p:nvSpPr>
          <p:spPr>
            <a:xfrm>
              <a:off x="624428" y="3932778"/>
              <a:ext cx="274947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Training data collection</a:t>
              </a:r>
              <a:endParaRPr lang="en-GB" sz="2000" dirty="0"/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A5AA1D96-9EF1-E72C-7869-4BFD111B9ABB}"/>
                </a:ext>
              </a:extLst>
            </p:cNvPr>
            <p:cNvSpPr/>
            <p:nvPr/>
          </p:nvSpPr>
          <p:spPr>
            <a:xfrm rot="16200000" flipV="1">
              <a:off x="5988126" y="-583113"/>
              <a:ext cx="231299" cy="8475456"/>
            </a:xfrm>
            <a:prstGeom prst="rightBrace">
              <a:avLst>
                <a:gd name="adj1" fmla="val 33901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AD03FE-BBDD-4F9E-FB67-F4DA032ED5CA}"/>
                </a:ext>
              </a:extLst>
            </p:cNvPr>
            <p:cNvSpPr txBox="1"/>
            <p:nvPr/>
          </p:nvSpPr>
          <p:spPr>
            <a:xfrm>
              <a:off x="624427" y="4552876"/>
              <a:ext cx="274947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Both input and output from Density Functional Theory (DFT) calculation.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666B2B5-EAFC-7878-A3DB-D821CEE1429F}"/>
              </a:ext>
            </a:extLst>
          </p:cNvPr>
          <p:cNvGrpSpPr/>
          <p:nvPr/>
        </p:nvGrpSpPr>
        <p:grpSpPr>
          <a:xfrm>
            <a:off x="3754355" y="3931518"/>
            <a:ext cx="2168504" cy="1618604"/>
            <a:chOff x="3754355" y="3931518"/>
            <a:chExt cx="2168504" cy="16186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98AC0D-F29A-875F-3632-8F995DAA3049}"/>
                </a:ext>
              </a:extLst>
            </p:cNvPr>
            <p:cNvSpPr txBox="1"/>
            <p:nvPr/>
          </p:nvSpPr>
          <p:spPr>
            <a:xfrm>
              <a:off x="3818821" y="3931518"/>
              <a:ext cx="210403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Feature selection</a:t>
              </a:r>
              <a:endParaRPr lang="en-GB" sz="20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F207E8A-6F1B-8C5A-9D03-DE711DC64613}"/>
                </a:ext>
              </a:extLst>
            </p:cNvPr>
            <p:cNvSpPr txBox="1"/>
            <p:nvPr/>
          </p:nvSpPr>
          <p:spPr>
            <a:xfrm>
              <a:off x="3754355" y="4534459"/>
              <a:ext cx="21685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Numbers to represent the input information.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0ED81F5-4872-75E4-0918-709B52ADD6AA}"/>
              </a:ext>
            </a:extLst>
          </p:cNvPr>
          <p:cNvSpPr txBox="1"/>
          <p:nvPr/>
        </p:nvSpPr>
        <p:spPr>
          <a:xfrm>
            <a:off x="6417190" y="4534338"/>
            <a:ext cx="2168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Suitable ML algorithm and the parameters or hyperparameters involved.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DFD180-AF67-6455-3484-FA392DB47AF0}"/>
              </a:ext>
            </a:extLst>
          </p:cNvPr>
          <p:cNvSpPr txBox="1"/>
          <p:nvPr/>
        </p:nvSpPr>
        <p:spPr>
          <a:xfrm>
            <a:off x="8958681" y="4534801"/>
            <a:ext cx="2670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No overfitting, accuracy, generality, transferability, etc.</a:t>
            </a:r>
          </a:p>
        </p:txBody>
      </p:sp>
    </p:spTree>
    <p:extLst>
      <p:ext uri="{BB962C8B-B14F-4D97-AF65-F5344CB8AC3E}">
        <p14:creationId xmlns:p14="http://schemas.microsoft.com/office/powerpoint/2010/main" val="28139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52" grpId="0" animBg="1"/>
      <p:bldP spid="53" grpId="0" animBg="1"/>
      <p:bldP spid="54" grpId="0"/>
      <p:bldP spid="55" grpId="0"/>
      <p:bldP spid="57" grpId="0"/>
      <p:bldP spid="61" grpId="0"/>
      <p:bldP spid="62" grpId="0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2406</Words>
  <Application>Microsoft Office PowerPoint</Application>
  <PresentationFormat>Widescreen</PresentationFormat>
  <Paragraphs>439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Rounded MT Bold</vt:lpstr>
      <vt:lpstr>Bell MT</vt:lpstr>
      <vt:lpstr>Calibri</vt:lpstr>
      <vt:lpstr>Cambria Math</vt:lpstr>
      <vt:lpstr>Corbel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Chuhong</dc:creator>
  <cp:lastModifiedBy>Chuhong Lin</cp:lastModifiedBy>
  <cp:revision>41</cp:revision>
  <dcterms:created xsi:type="dcterms:W3CDTF">2024-01-04T07:03:38Z</dcterms:created>
  <dcterms:modified xsi:type="dcterms:W3CDTF">2024-05-30T11:01:36Z</dcterms:modified>
</cp:coreProperties>
</file>